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64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3"/>
  </p:notesMasterIdLst>
  <p:handoutMasterIdLst>
    <p:handoutMasterId r:id="rId24"/>
  </p:handoutMasterIdLst>
  <p:sldIdLst>
    <p:sldId id="277" r:id="rId3"/>
    <p:sldId id="278" r:id="rId4"/>
    <p:sldId id="280" r:id="rId5"/>
    <p:sldId id="279" r:id="rId6"/>
    <p:sldId id="298" r:id="rId7"/>
    <p:sldId id="300" r:id="rId8"/>
    <p:sldId id="301" r:id="rId9"/>
    <p:sldId id="305" r:id="rId10"/>
    <p:sldId id="306" r:id="rId11"/>
    <p:sldId id="307" r:id="rId12"/>
    <p:sldId id="308" r:id="rId13"/>
    <p:sldId id="310" r:id="rId14"/>
    <p:sldId id="309" r:id="rId15"/>
    <p:sldId id="311" r:id="rId16"/>
    <p:sldId id="313" r:id="rId17"/>
    <p:sldId id="312" r:id="rId18"/>
    <p:sldId id="314" r:id="rId19"/>
    <p:sldId id="303" r:id="rId20"/>
    <p:sldId id="315" r:id="rId21"/>
    <p:sldId id="31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DCA580B-ED85-4DAE-8A80-F729ADE2D087}">
          <p14:sldIdLst>
            <p14:sldId id="277"/>
            <p14:sldId id="278"/>
            <p14:sldId id="280"/>
            <p14:sldId id="279"/>
          </p14:sldIdLst>
        </p14:section>
        <p14:section name="无标题节" id="{6C0495B9-4ED9-461E-833A-185C4CBAA893}">
          <p14:sldIdLst>
            <p14:sldId id="298"/>
            <p14:sldId id="300"/>
            <p14:sldId id="301"/>
            <p14:sldId id="305"/>
            <p14:sldId id="306"/>
            <p14:sldId id="307"/>
            <p14:sldId id="308"/>
            <p14:sldId id="310"/>
            <p14:sldId id="309"/>
            <p14:sldId id="311"/>
            <p14:sldId id="313"/>
            <p14:sldId id="312"/>
            <p14:sldId id="314"/>
            <p14:sldId id="303"/>
            <p14:sldId id="315"/>
            <p14:sldId id="3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2">
          <p15:clr>
            <a:srgbClr val="A4A3A4"/>
          </p15:clr>
        </p15:guide>
        <p15:guide id="2" pos="38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8A746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9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24" y="168"/>
      </p:cViewPr>
      <p:guideLst>
        <p:guide orient="horz" pos="2182"/>
        <p:guide pos="387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2020/9/1</a:t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BB00E-6135-4A30-8982-B23B1562F157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4" Type="http://schemas.openxmlformats.org/officeDocument/2006/relationships/tags" Target="../tags/tag10.xml"/><Relationship Id="rId5" Type="http://schemas.openxmlformats.org/officeDocument/2006/relationships/tags" Target="../tags/tag11.xml"/><Relationship Id="rId6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2" Type="http://schemas.openxmlformats.org/officeDocument/2006/relationships/tags" Target="../tags/tag8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4" Type="http://schemas.openxmlformats.org/officeDocument/2006/relationships/tags" Target="../tags/tag57.xml"/><Relationship Id="rId5" Type="http://schemas.openxmlformats.org/officeDocument/2006/relationships/slideMaster" Target="../slideMasters/slideMaster1.xml"/><Relationship Id="rId1" Type="http://schemas.openxmlformats.org/officeDocument/2006/relationships/tags" Target="../tags/tag54.xml"/><Relationship Id="rId2" Type="http://schemas.openxmlformats.org/officeDocument/2006/relationships/tags" Target="../tags/tag5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4" Type="http://schemas.openxmlformats.org/officeDocument/2006/relationships/tags" Target="../tags/tag61.xml"/><Relationship Id="rId5" Type="http://schemas.openxmlformats.org/officeDocument/2006/relationships/slideMaster" Target="../slideMasters/slideMaster1.xml"/><Relationship Id="rId1" Type="http://schemas.openxmlformats.org/officeDocument/2006/relationships/tags" Target="../tags/tag58.xml"/><Relationship Id="rId2" Type="http://schemas.openxmlformats.org/officeDocument/2006/relationships/tags" Target="../tags/tag5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4" Type="http://schemas.openxmlformats.org/officeDocument/2006/relationships/tags" Target="../tags/tag15.xml"/><Relationship Id="rId5" Type="http://schemas.openxmlformats.org/officeDocument/2006/relationships/tags" Target="../tags/tag16.xml"/><Relationship Id="rId6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2" Type="http://schemas.openxmlformats.org/officeDocument/2006/relationships/tags" Target="../tags/tag1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4" Type="http://schemas.openxmlformats.org/officeDocument/2006/relationships/tags" Target="../tags/tag20.xml"/><Relationship Id="rId5" Type="http://schemas.openxmlformats.org/officeDocument/2006/relationships/tags" Target="../tags/tag21.xml"/><Relationship Id="rId6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2" Type="http://schemas.openxmlformats.org/officeDocument/2006/relationships/tags" Target="../tags/tag18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4" Type="http://schemas.openxmlformats.org/officeDocument/2006/relationships/tags" Target="../tags/tag25.xml"/><Relationship Id="rId5" Type="http://schemas.openxmlformats.org/officeDocument/2006/relationships/tags" Target="../tags/tag26.xml"/><Relationship Id="rId6" Type="http://schemas.openxmlformats.org/officeDocument/2006/relationships/tags" Target="../tags/tag27.xml"/><Relationship Id="rId7" Type="http://schemas.openxmlformats.org/officeDocument/2006/relationships/slideMaster" Target="../slideMasters/slideMaster1.xml"/><Relationship Id="rId1" Type="http://schemas.openxmlformats.org/officeDocument/2006/relationships/tags" Target="../tags/tag22.xml"/><Relationship Id="rId2" Type="http://schemas.openxmlformats.org/officeDocument/2006/relationships/tags" Target="../tags/tag2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4" Type="http://schemas.openxmlformats.org/officeDocument/2006/relationships/tags" Target="../tags/tag31.xml"/><Relationship Id="rId5" Type="http://schemas.openxmlformats.org/officeDocument/2006/relationships/tags" Target="../tags/tag32.xml"/><Relationship Id="rId6" Type="http://schemas.openxmlformats.org/officeDocument/2006/relationships/tags" Target="../tags/tag33.xml"/><Relationship Id="rId7" Type="http://schemas.openxmlformats.org/officeDocument/2006/relationships/tags" Target="../tags/tag34.xml"/><Relationship Id="rId8" Type="http://schemas.openxmlformats.org/officeDocument/2006/relationships/tags" Target="../tags/tag35.xml"/><Relationship Id="rId9" Type="http://schemas.openxmlformats.org/officeDocument/2006/relationships/slideMaster" Target="../slideMasters/slideMaster1.xml"/><Relationship Id="rId1" Type="http://schemas.openxmlformats.org/officeDocument/2006/relationships/tags" Target="../tags/tag28.xml"/><Relationship Id="rId2" Type="http://schemas.openxmlformats.org/officeDocument/2006/relationships/tags" Target="../tags/tag29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4" Type="http://schemas.openxmlformats.org/officeDocument/2006/relationships/tags" Target="../tags/tag39.xml"/><Relationship Id="rId5" Type="http://schemas.openxmlformats.org/officeDocument/2006/relationships/slideMaster" Target="../slideMasters/slideMaster1.xml"/><Relationship Id="rId1" Type="http://schemas.openxmlformats.org/officeDocument/2006/relationships/tags" Target="../tags/tag36.xml"/><Relationship Id="rId2" Type="http://schemas.openxmlformats.org/officeDocument/2006/relationships/tags" Target="../tags/tag3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4" Type="http://schemas.openxmlformats.org/officeDocument/2006/relationships/slideMaster" Target="../slideMasters/slideMaster1.xml"/><Relationship Id="rId1" Type="http://schemas.openxmlformats.org/officeDocument/2006/relationships/tags" Target="../tags/tag40.xml"/><Relationship Id="rId2" Type="http://schemas.openxmlformats.org/officeDocument/2006/relationships/tags" Target="../tags/tag4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4" Type="http://schemas.openxmlformats.org/officeDocument/2006/relationships/tags" Target="../tags/tag46.xml"/><Relationship Id="rId5" Type="http://schemas.openxmlformats.org/officeDocument/2006/relationships/tags" Target="../tags/tag47.xml"/><Relationship Id="rId6" Type="http://schemas.openxmlformats.org/officeDocument/2006/relationships/tags" Target="../tags/tag48.xml"/><Relationship Id="rId7" Type="http://schemas.openxmlformats.org/officeDocument/2006/relationships/slideMaster" Target="../slideMasters/slideMaster1.xml"/><Relationship Id="rId1" Type="http://schemas.openxmlformats.org/officeDocument/2006/relationships/tags" Target="../tags/tag43.xml"/><Relationship Id="rId2" Type="http://schemas.openxmlformats.org/officeDocument/2006/relationships/tags" Target="../tags/tag4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4" Type="http://schemas.openxmlformats.org/officeDocument/2006/relationships/tags" Target="../tags/tag52.xml"/><Relationship Id="rId5" Type="http://schemas.openxmlformats.org/officeDocument/2006/relationships/tags" Target="../tags/tag53.xml"/><Relationship Id="rId6" Type="http://schemas.openxmlformats.org/officeDocument/2006/relationships/slideMaster" Target="../slideMasters/slideMaster1.xml"/><Relationship Id="rId1" Type="http://schemas.openxmlformats.org/officeDocument/2006/relationships/tags" Target="../tags/tag49.xml"/><Relationship Id="rId2" Type="http://schemas.openxmlformats.org/officeDocument/2006/relationships/tags" Target="../tags/tag5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25" y="2130429"/>
            <a:ext cx="1036347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49" y="3886200"/>
            <a:ext cx="8534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111" y="4406901"/>
            <a:ext cx="1036347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111" y="2906713"/>
            <a:ext cx="1036347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17" y="1600201"/>
            <a:ext cx="538494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762" y="1600201"/>
            <a:ext cx="538494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16" y="1535113"/>
            <a:ext cx="5387058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16" y="2174875"/>
            <a:ext cx="538705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529" y="1535113"/>
            <a:ext cx="5389174" cy="63976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529" y="2174875"/>
            <a:ext cx="5389174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16" y="273049"/>
            <a:ext cx="4011189" cy="1162051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859" y="273054"/>
            <a:ext cx="6815844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16" y="1435103"/>
            <a:ext cx="4011189" cy="4691063"/>
          </a:xfrm>
        </p:spPr>
        <p:txBody>
          <a:bodyPr/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79" y="4800600"/>
            <a:ext cx="7315391" cy="566739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79" y="612775"/>
            <a:ext cx="7315391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79" y="5367339"/>
            <a:ext cx="7315391" cy="804863"/>
          </a:xfrm>
        </p:spPr>
        <p:txBody>
          <a:bodyPr/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431" y="274640"/>
            <a:ext cx="2743272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18" y="274640"/>
            <a:ext cx="802660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2020/9/1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tags" Target="../tags/tag1.xml"/><Relationship Id="rId15" Type="http://schemas.openxmlformats.org/officeDocument/2006/relationships/tags" Target="../tags/tag2.xml"/><Relationship Id="rId16" Type="http://schemas.openxmlformats.org/officeDocument/2006/relationships/tags" Target="../tags/tag3.xml"/><Relationship Id="rId17" Type="http://schemas.openxmlformats.org/officeDocument/2006/relationships/tags" Target="../tags/tag4.xml"/><Relationship Id="rId18" Type="http://schemas.openxmlformats.org/officeDocument/2006/relationships/tags" Target="../tags/tag5.xml"/><Relationship Id="rId19" Type="http://schemas.openxmlformats.org/officeDocument/2006/relationships/tags" Target="../tags/tag6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16" y="274639"/>
            <a:ext cx="10973087" cy="114300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16" y="1600201"/>
            <a:ext cx="10973087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16" y="6356352"/>
            <a:ext cx="2844875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710" y="6356352"/>
            <a:ext cx="38609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828" y="6356352"/>
            <a:ext cx="2844875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21463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notesSlide" Target="../notesSlides/notesSlide13.xml"/><Relationship Id="rId1" Type="http://schemas.openxmlformats.org/officeDocument/2006/relationships/tags" Target="../tags/tag62.xml"/><Relationship Id="rId2" Type="http://schemas.openxmlformats.org/officeDocument/2006/relationships/tags" Target="../tags/tag6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64.xml"/><Relationship Id="rId2" Type="http://schemas.openxmlformats.org/officeDocument/2006/relationships/slideLayout" Target="../slideLayouts/slideLayout19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notesSlide" Target="../notesSlides/notesSlide19.xml"/><Relationship Id="rId1" Type="http://schemas.openxmlformats.org/officeDocument/2006/relationships/tags" Target="../tags/tag65.xml"/><Relationship Id="rId2" Type="http://schemas.openxmlformats.org/officeDocument/2006/relationships/tags" Target="../tags/tag6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notesSlide" Target="../notesSlides/notesSlide20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620" y="-13970"/>
            <a:ext cx="12199620" cy="687133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36269" y="261283"/>
            <a:ext cx="11519780" cy="6336704"/>
          </a:xfrm>
          <a:custGeom>
            <a:avLst/>
            <a:gdLst/>
            <a:ahLst/>
            <a:cxnLst/>
            <a:rect l="l" t="t" r="r" b="b"/>
            <a:pathLst>
              <a:path w="8640960" h="4752528">
                <a:moveTo>
                  <a:pt x="0" y="0"/>
                </a:moveTo>
                <a:lnTo>
                  <a:pt x="8640960" y="0"/>
                </a:lnTo>
                <a:lnTo>
                  <a:pt x="8640960" y="2000422"/>
                </a:lnTo>
                <a:lnTo>
                  <a:pt x="8209646" y="2250584"/>
                </a:lnTo>
                <a:lnTo>
                  <a:pt x="8640960" y="2500746"/>
                </a:lnTo>
                <a:lnTo>
                  <a:pt x="8640960" y="4752528"/>
                </a:lnTo>
                <a:lnTo>
                  <a:pt x="0" y="4752528"/>
                </a:lnTo>
                <a:lnTo>
                  <a:pt x="0" y="2500746"/>
                </a:lnTo>
                <a:lnTo>
                  <a:pt x="431314" y="2250584"/>
                </a:lnTo>
                <a:lnTo>
                  <a:pt x="0" y="2000422"/>
                </a:lnTo>
                <a:close/>
              </a:path>
            </a:pathLst>
          </a:custGeom>
          <a:solidFill>
            <a:schemeClr val="bg1">
              <a:alpha val="8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9" name="等腰三角形 8"/>
          <p:cNvSpPr/>
          <p:nvPr/>
        </p:nvSpPr>
        <p:spPr>
          <a:xfrm rot="5400000">
            <a:off x="-504611" y="2829821"/>
            <a:ext cx="1056117" cy="910327"/>
          </a:xfrm>
          <a:prstGeom prst="triangle">
            <a:avLst/>
          </a:prstGeom>
          <a:solidFill>
            <a:schemeClr val="tx1">
              <a:lumMod val="85000"/>
              <a:lumOff val="1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10" name="等腰三角形 9"/>
          <p:cNvSpPr/>
          <p:nvPr/>
        </p:nvSpPr>
        <p:spPr>
          <a:xfrm rot="16200000" flipH="1">
            <a:off x="11640813" y="2829821"/>
            <a:ext cx="1056117" cy="910327"/>
          </a:xfrm>
          <a:prstGeom prst="triangle">
            <a:avLst/>
          </a:prstGeom>
          <a:solidFill>
            <a:schemeClr val="tx1">
              <a:lumMod val="85000"/>
              <a:lumOff val="1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304737" y="2516899"/>
            <a:ext cx="7679854" cy="1584176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" name="TextBox 12"/>
          <p:cNvSpPr txBox="1"/>
          <p:nvPr/>
        </p:nvSpPr>
        <p:spPr>
          <a:xfrm>
            <a:off x="3587865" y="2644464"/>
            <a:ext cx="50157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6000" dirty="0">
                <a:sym typeface="+mn-ea"/>
              </a:rPr>
              <a:t>人才库建设</a:t>
            </a:r>
            <a:endParaRPr lang="zh-CN" altLang="zh-CN" sz="6000" dirty="0">
              <a:cs typeface="+mn-ea"/>
              <a:sym typeface="+mn-ea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4872184" y="4380387"/>
            <a:ext cx="2447953" cy="54406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bg1"/>
                </a:solidFill>
                <a:latin typeface="汉仪大圣体简" panose="00020600040101010101" pitchFamily="18" charset="-122"/>
                <a:ea typeface="汉仪大圣体简" panose="00020600040101010101" pitchFamily="18" charset="-122"/>
              </a:rPr>
              <a:t>即课学堂</a:t>
            </a:r>
            <a:endParaRPr lang="zh-CN" altLang="en-US" sz="1400" dirty="0">
              <a:solidFill>
                <a:schemeClr val="bg1"/>
              </a:solidFill>
              <a:latin typeface="汉仪大圣体简" panose="00020600040101010101" pitchFamily="18" charset="-122"/>
              <a:ea typeface="汉仪大圣体简" panose="00020600040101010101" pitchFamily="18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96478" y="3707765"/>
            <a:ext cx="7696200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  <a:sym typeface="+mn-ea"/>
              </a:rPr>
              <a:t>适用于人才盘点、人才地图、组织盘点、战略地图、人才库等一系列组织盘点工作</a:t>
            </a:r>
          </a:p>
        </p:txBody>
      </p:sp>
      <p:pic>
        <p:nvPicPr>
          <p:cNvPr id="2" name="Keith Kenniff - Receive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392673" y="1196752"/>
            <a:ext cx="609600" cy="609600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>
            <a:off x="4488498" y="3574415"/>
            <a:ext cx="3312160" cy="0"/>
          </a:xfrm>
          <a:prstGeom prst="line">
            <a:avLst/>
          </a:prstGeom>
          <a:ln w="12700">
            <a:solidFill>
              <a:schemeClr val="tx1"/>
            </a:solidFill>
            <a:miter lim="800000"/>
            <a:headEnd type="diamond" w="lg" len="lg"/>
            <a:tail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112"/>
    </mc:Choice>
    <mc:Fallback xmlns="">
      <p:transition advTm="3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 bldLvl="0" animBg="1"/>
      <p:bldP spid="10" grpId="0" bldLvl="0" animBg="1"/>
      <p:bldP spid="13" grpId="0"/>
      <p:bldP spid="19" grpId="0" bldLvl="0" animBg="1"/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6801" y="260648"/>
            <a:ext cx="3524181" cy="576064"/>
            <a:chOff x="3563888" y="1131590"/>
            <a:chExt cx="2643481" cy="432048"/>
          </a:xfrm>
        </p:grpSpPr>
        <p:sp>
          <p:nvSpPr>
            <p:cNvPr id="12" name="TextBox 11"/>
            <p:cNvSpPr txBox="1"/>
            <p:nvPr/>
          </p:nvSpPr>
          <p:spPr>
            <a:xfrm>
              <a:off x="3923928" y="1220656"/>
              <a:ext cx="2283441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人才库的建立方法（续</a:t>
              </a:r>
              <a:r>
                <a:rPr lang="en-US" altLang="zh-CN" b="1">
                  <a:sym typeface="+mn-ea"/>
                </a:rPr>
                <a:t>5</a:t>
              </a:r>
              <a:r>
                <a:rPr lang="zh-CN" altLang="en-US" b="1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69182" y="1340775"/>
            <a:ext cx="3133725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寻找储备人才 </a:t>
            </a:r>
            <a:r>
              <a:rPr lang="en-US" altLang="zh-CN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— </a:t>
            </a: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Mapping</a:t>
            </a:r>
            <a:endParaRPr lang="zh-CN" altLang="en-US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59585" y="5478145"/>
            <a:ext cx="2468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  <a:sym typeface="+mn-ea"/>
              </a:rPr>
              <a:t>注意保密，定期更新。</a:t>
            </a:r>
          </a:p>
        </p:txBody>
      </p:sp>
      <p:sp>
        <p:nvSpPr>
          <p:cNvPr id="8" name="椭圆 7"/>
          <p:cNvSpPr/>
          <p:nvPr/>
        </p:nvSpPr>
        <p:spPr>
          <a:xfrm>
            <a:off x="1920386" y="2556623"/>
            <a:ext cx="2148103" cy="2148103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 w="127000">
            <a:solidFill>
              <a:srgbClr val="BEBEBE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tx1"/>
                </a:solidFill>
                <a:latin typeface="+mj-ea"/>
                <a:ea typeface="+mj-ea"/>
              </a:rPr>
              <a:t>Mapping</a:t>
            </a:r>
          </a:p>
        </p:txBody>
      </p:sp>
      <p:sp>
        <p:nvSpPr>
          <p:cNvPr id="25" name="矩形: 圆角 27"/>
          <p:cNvSpPr/>
          <p:nvPr/>
        </p:nvSpPr>
        <p:spPr>
          <a:xfrm>
            <a:off x="6366510" y="1969135"/>
            <a:ext cx="4122420" cy="109093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r>
              <a:rPr lang="zh-CN" altLang="en-US" sz="1600">
                <a:solidFill>
                  <a:schemeClr val="tx1"/>
                </a:solidFill>
                <a:sym typeface="+mn-ea"/>
              </a:rPr>
              <a:t>针对同行业或竞争对手公司进行组织架构摸底，了解关键人和职责</a:t>
            </a:r>
            <a:endParaRPr lang="zh-CN" altLang="en-US" sz="1600" dirty="0">
              <a:solidFill>
                <a:schemeClr val="tx1"/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41" name="矩形: 圆角 27"/>
          <p:cNvSpPr/>
          <p:nvPr/>
        </p:nvSpPr>
        <p:spPr>
          <a:xfrm>
            <a:off x="6366510" y="4076065"/>
            <a:ext cx="4122420" cy="10908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50000"/>
              </a:lnSpc>
            </a:pPr>
            <a:r>
              <a:rPr lang="zh-CN" altLang="en-US" sz="1600">
                <a:solidFill>
                  <a:schemeClr val="tx1"/>
                </a:solidFill>
                <a:sym typeface="+mn-ea"/>
              </a:rPr>
              <a:t>由某一关键人作为切入点，找到上下级，并反复验证</a:t>
            </a:r>
            <a:endParaRPr lang="zh-CN" altLang="en-US" sz="1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124325" y="2491740"/>
            <a:ext cx="2242185" cy="2130425"/>
            <a:chOff x="3814587" y="2746885"/>
            <a:chExt cx="1787927" cy="2458458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3814587" y="3976749"/>
              <a:ext cx="888140" cy="381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4739754" y="2748473"/>
              <a:ext cx="0" cy="245687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4739754" y="2746885"/>
              <a:ext cx="862760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4739754" y="5204832"/>
              <a:ext cx="862760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73">
        <p14:prism/>
      </p:transition>
    </mc:Choice>
    <mc:Fallback xmlns="">
      <p:transition spd="slow" advTm="30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decel="4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/>
      <p:bldP spid="8" grpId="0" bldLvl="0" animBg="1"/>
      <p:bldP spid="8" grpId="1" bldLvl="0" animBg="1"/>
      <p:bldP spid="25" grpId="0" bldLvl="0" animBg="1"/>
      <p:bldP spid="41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6801" y="260648"/>
            <a:ext cx="3524181" cy="576064"/>
            <a:chOff x="3563888" y="1131590"/>
            <a:chExt cx="2643481" cy="432048"/>
          </a:xfrm>
        </p:grpSpPr>
        <p:sp>
          <p:nvSpPr>
            <p:cNvPr id="12" name="TextBox 11"/>
            <p:cNvSpPr txBox="1"/>
            <p:nvPr/>
          </p:nvSpPr>
          <p:spPr>
            <a:xfrm>
              <a:off x="3923928" y="1220656"/>
              <a:ext cx="2283441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人才库的建立方法（续</a:t>
              </a:r>
              <a:r>
                <a:rPr lang="en-US" altLang="zh-CN" b="1">
                  <a:sym typeface="+mn-ea"/>
                </a:rPr>
                <a:t>6</a:t>
              </a:r>
              <a:r>
                <a:rPr lang="zh-CN" altLang="en-US" b="1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69182" y="1340775"/>
            <a:ext cx="302260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寻找储备人才 </a:t>
            </a:r>
            <a:r>
              <a:rPr lang="en-US" altLang="zh-CN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— 在职人员</a:t>
            </a:r>
            <a:endParaRPr lang="zh-CN" altLang="en-US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8200" y="5266690"/>
            <a:ext cx="5669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  <a:sym typeface="+mn-ea"/>
              </a:rPr>
              <a:t>给内部员工成长和发展空间，但不利于外部文化融入。</a:t>
            </a:r>
          </a:p>
        </p:txBody>
      </p:sp>
      <p:sp>
        <p:nvSpPr>
          <p:cNvPr id="8" name="椭圆 7"/>
          <p:cNvSpPr/>
          <p:nvPr/>
        </p:nvSpPr>
        <p:spPr>
          <a:xfrm>
            <a:off x="1898796" y="2355328"/>
            <a:ext cx="2148103" cy="2148103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 w="127000">
            <a:solidFill>
              <a:srgbClr val="BEBEBE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在职人员</a:t>
            </a:r>
          </a:p>
        </p:txBody>
      </p:sp>
      <p:sp>
        <p:nvSpPr>
          <p:cNvPr id="25" name="矩形: 圆角 27"/>
          <p:cNvSpPr/>
          <p:nvPr/>
        </p:nvSpPr>
        <p:spPr>
          <a:xfrm>
            <a:off x="6585585" y="1880870"/>
            <a:ext cx="2376170" cy="635635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内部竞聘</a:t>
            </a:r>
          </a:p>
        </p:txBody>
      </p:sp>
      <p:sp>
        <p:nvSpPr>
          <p:cNvPr id="35" name="矩形: 圆角 29"/>
          <p:cNvSpPr/>
          <p:nvPr/>
        </p:nvSpPr>
        <p:spPr>
          <a:xfrm>
            <a:off x="6585669" y="3110012"/>
            <a:ext cx="2376000" cy="6372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内部晋升</a:t>
            </a:r>
          </a:p>
        </p:txBody>
      </p:sp>
      <p:sp>
        <p:nvSpPr>
          <p:cNvPr id="41" name="矩形: 圆角 27"/>
          <p:cNvSpPr/>
          <p:nvPr/>
        </p:nvSpPr>
        <p:spPr>
          <a:xfrm>
            <a:off x="6585669" y="4338875"/>
            <a:ext cx="2376000" cy="6372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内部培训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4046855" y="2199005"/>
            <a:ext cx="2242185" cy="2458720"/>
            <a:chOff x="3814587" y="2746885"/>
            <a:chExt cx="1787927" cy="2458458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3814587" y="3976908"/>
              <a:ext cx="1787927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4739754" y="2748473"/>
              <a:ext cx="0" cy="245687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4739754" y="2746885"/>
              <a:ext cx="862760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4739754" y="5204832"/>
              <a:ext cx="862760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73">
        <p14:prism/>
      </p:transition>
    </mc:Choice>
    <mc:Fallback xmlns="">
      <p:transition spd="slow" advTm="30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decel="4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/>
      <p:bldP spid="8" grpId="0" bldLvl="0" animBg="1"/>
      <p:bldP spid="8" grpId="1" bldLvl="0" animBg="1"/>
      <p:bldP spid="25" grpId="0" bldLvl="0" animBg="1"/>
      <p:bldP spid="35" grpId="0" bldLvl="0" animBg="1"/>
      <p:bldP spid="41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6801" y="260648"/>
            <a:ext cx="3524181" cy="576064"/>
            <a:chOff x="3563888" y="1131590"/>
            <a:chExt cx="2643481" cy="432048"/>
          </a:xfrm>
        </p:grpSpPr>
        <p:sp>
          <p:nvSpPr>
            <p:cNvPr id="12" name="TextBox 11"/>
            <p:cNvSpPr txBox="1"/>
            <p:nvPr/>
          </p:nvSpPr>
          <p:spPr>
            <a:xfrm>
              <a:off x="3923928" y="1220656"/>
              <a:ext cx="2283441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人才库的建立方法（续</a:t>
              </a:r>
              <a:r>
                <a:rPr lang="en-US" altLang="zh-CN" b="1">
                  <a:sym typeface="+mn-ea"/>
                </a:rPr>
                <a:t>7</a:t>
              </a:r>
              <a:r>
                <a:rPr lang="zh-CN" altLang="en-US" b="1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69182" y="1340775"/>
            <a:ext cx="302260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寻找储备人才 </a:t>
            </a:r>
            <a:r>
              <a:rPr lang="en-US" altLang="zh-CN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— </a:t>
            </a: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离职人员</a:t>
            </a:r>
            <a:endParaRPr lang="zh-CN" altLang="en-US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24330" y="5298440"/>
            <a:ext cx="2697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  <a:sym typeface="+mn-ea"/>
              </a:rPr>
              <a:t>对企业情况了解程度高。</a:t>
            </a:r>
          </a:p>
        </p:txBody>
      </p:sp>
      <p:sp>
        <p:nvSpPr>
          <p:cNvPr id="8" name="椭圆 7"/>
          <p:cNvSpPr/>
          <p:nvPr/>
        </p:nvSpPr>
        <p:spPr>
          <a:xfrm>
            <a:off x="1898796" y="2355328"/>
            <a:ext cx="2148103" cy="2148103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 w="127000">
            <a:solidFill>
              <a:srgbClr val="BEBEBE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离职人员</a:t>
            </a:r>
          </a:p>
        </p:txBody>
      </p:sp>
      <p:sp>
        <p:nvSpPr>
          <p:cNvPr id="25" name="矩形: 圆角 27"/>
          <p:cNvSpPr/>
          <p:nvPr/>
        </p:nvSpPr>
        <p:spPr>
          <a:xfrm>
            <a:off x="6585585" y="1880870"/>
            <a:ext cx="2376170" cy="635635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定期跟踪近况</a:t>
            </a:r>
          </a:p>
        </p:txBody>
      </p:sp>
      <p:sp>
        <p:nvSpPr>
          <p:cNvPr id="35" name="矩形: 圆角 29"/>
          <p:cNvSpPr/>
          <p:nvPr/>
        </p:nvSpPr>
        <p:spPr>
          <a:xfrm>
            <a:off x="6585669" y="3110012"/>
            <a:ext cx="2376000" cy="6372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离职后福利关怀</a:t>
            </a:r>
          </a:p>
        </p:txBody>
      </p:sp>
      <p:sp>
        <p:nvSpPr>
          <p:cNvPr id="41" name="矩形: 圆角 27"/>
          <p:cNvSpPr/>
          <p:nvPr/>
        </p:nvSpPr>
        <p:spPr>
          <a:xfrm>
            <a:off x="6585669" y="4338875"/>
            <a:ext cx="2376000" cy="6372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邀请参加活动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4046855" y="2199005"/>
            <a:ext cx="2242185" cy="2458720"/>
            <a:chOff x="3814587" y="2746885"/>
            <a:chExt cx="1787927" cy="2458458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3814587" y="3976908"/>
              <a:ext cx="1787927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4739754" y="2748473"/>
              <a:ext cx="0" cy="245687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4739754" y="2746885"/>
              <a:ext cx="862760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4739754" y="5204832"/>
              <a:ext cx="862760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73">
        <p14:prism/>
      </p:transition>
    </mc:Choice>
    <mc:Fallback xmlns="">
      <p:transition spd="slow" advTm="30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decel="4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/>
      <p:bldP spid="8" grpId="0" bldLvl="0" animBg="1"/>
      <p:bldP spid="8" grpId="1" bldLvl="0" animBg="1"/>
      <p:bldP spid="25" grpId="0" bldLvl="0" animBg="1"/>
      <p:bldP spid="35" grpId="0" bldLvl="0" animBg="1"/>
      <p:bldP spid="41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6801" y="260648"/>
            <a:ext cx="3524181" cy="576064"/>
            <a:chOff x="3563888" y="1131590"/>
            <a:chExt cx="2643481" cy="432048"/>
          </a:xfrm>
        </p:grpSpPr>
        <p:sp>
          <p:nvSpPr>
            <p:cNvPr id="12" name="TextBox 11"/>
            <p:cNvSpPr txBox="1"/>
            <p:nvPr/>
          </p:nvSpPr>
          <p:spPr>
            <a:xfrm>
              <a:off x="3923928" y="1220656"/>
              <a:ext cx="2283441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人才库的建立方法（续</a:t>
              </a:r>
              <a:r>
                <a:rPr lang="en-US" altLang="zh-CN" b="1">
                  <a:sym typeface="+mn-ea"/>
                </a:rPr>
                <a:t>8</a:t>
              </a:r>
              <a:r>
                <a:rPr lang="zh-CN" altLang="en-US" b="1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69182" y="1340775"/>
            <a:ext cx="186944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分类储存信息</a:t>
            </a:r>
            <a:endParaRPr lang="zh-CN" altLang="en-US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1373505" y="2147570"/>
          <a:ext cx="9881870" cy="130492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728980"/>
                <a:gridCol w="901065"/>
                <a:gridCol w="1417955"/>
                <a:gridCol w="1483360"/>
                <a:gridCol w="1407795"/>
                <a:gridCol w="1299845"/>
                <a:gridCol w="1731010"/>
                <a:gridCol w="911860"/>
              </a:tblGrid>
              <a:tr h="4216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序号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姓名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电话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邮箱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可适配岗位</a:t>
                      </a:r>
                      <a:r>
                        <a:rPr lang="en-US" altLang="zh-CN"/>
                        <a:t>1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可适配岗位</a:t>
                      </a:r>
                      <a:r>
                        <a:rPr lang="en-US" altLang="zh-CN"/>
                        <a:t>2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最近公司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最近职位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4470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例</a:t>
                      </a:r>
                      <a:r>
                        <a:rPr lang="en-US" altLang="zh-CN"/>
                        <a:t>1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周先生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134xxxxxxxx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zhouxx@163.com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财务经理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财务总监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xx</a:t>
                      </a:r>
                      <a:r>
                        <a:rPr lang="zh-CN" altLang="en-US"/>
                        <a:t>科技有限公司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财务经理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4362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例</a:t>
                      </a:r>
                      <a:r>
                        <a:rPr lang="en-US" altLang="zh-CN"/>
                        <a:t>2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李女士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158xxxxxxxx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yangxx@126.com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高级测试主管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测试经理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xx</a:t>
                      </a:r>
                      <a:r>
                        <a:rPr lang="zh-CN" altLang="en-US"/>
                        <a:t>技术公司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测试主管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1373505" y="4009390"/>
          <a:ext cx="9871710" cy="14211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0125"/>
                <a:gridCol w="1285240"/>
                <a:gridCol w="1200785"/>
                <a:gridCol w="1136650"/>
                <a:gridCol w="3603625"/>
                <a:gridCol w="1645285"/>
              </a:tblGrid>
              <a:tr h="38481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b="1">
                          <a:solidFill>
                            <a:schemeClr val="bg1"/>
                          </a:solidFill>
                        </a:rPr>
                        <a:t>渠道来源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b="1">
                          <a:solidFill>
                            <a:schemeClr val="bg1"/>
                          </a:solidFill>
                        </a:rPr>
                        <a:t>人才类型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b="1">
                          <a:solidFill>
                            <a:schemeClr val="bg1"/>
                          </a:solidFill>
                        </a:rPr>
                        <a:t>面试时间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b="1">
                          <a:solidFill>
                            <a:schemeClr val="bg1"/>
                          </a:solidFill>
                        </a:rPr>
                        <a:t>面试岗位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b="1">
                          <a:solidFill>
                            <a:schemeClr val="bg1"/>
                          </a:solidFill>
                        </a:rPr>
                        <a:t>面试评价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b="1">
                          <a:solidFill>
                            <a:schemeClr val="bg1"/>
                          </a:solidFill>
                        </a:rPr>
                        <a:t>未到岗原因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5941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外部招聘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管理类人才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2017/4/5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财务经理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财务管理经验好、学历情况好、人员管理经验尚可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寻找总监机会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5143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猎头推荐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专业技术人才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2017/10/8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测试经理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黑盒测试白盒测试经验好，测试用例编写有一定经验，团队管理经验一般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希望在专业技术继续沉淀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73">
        <p14:prism/>
      </p:transition>
    </mc:Choice>
    <mc:Fallback xmlns="">
      <p:transition spd="slow" advTm="30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-13970"/>
            <a:ext cx="12199620" cy="68713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-13970"/>
            <a:ext cx="12198985" cy="6871335"/>
          </a:xfrm>
          <a:prstGeom prst="rect">
            <a:avLst/>
          </a:prstGeom>
        </p:spPr>
      </p:pic>
      <p:sp>
        <p:nvSpPr>
          <p:cNvPr id="6" name="矩形 3"/>
          <p:cNvSpPr/>
          <p:nvPr/>
        </p:nvSpPr>
        <p:spPr>
          <a:xfrm>
            <a:off x="336269" y="261283"/>
            <a:ext cx="11519780" cy="6336704"/>
          </a:xfrm>
          <a:custGeom>
            <a:avLst/>
            <a:gdLst/>
            <a:ahLst/>
            <a:cxnLst/>
            <a:rect l="l" t="t" r="r" b="b"/>
            <a:pathLst>
              <a:path w="8640960" h="4752528">
                <a:moveTo>
                  <a:pt x="0" y="0"/>
                </a:moveTo>
                <a:lnTo>
                  <a:pt x="8640960" y="0"/>
                </a:lnTo>
                <a:lnTo>
                  <a:pt x="8640960" y="2000422"/>
                </a:lnTo>
                <a:lnTo>
                  <a:pt x="8209646" y="2250584"/>
                </a:lnTo>
                <a:lnTo>
                  <a:pt x="8640960" y="2500746"/>
                </a:lnTo>
                <a:lnTo>
                  <a:pt x="8640960" y="4752528"/>
                </a:lnTo>
                <a:lnTo>
                  <a:pt x="0" y="4752528"/>
                </a:lnTo>
                <a:lnTo>
                  <a:pt x="0" y="2500746"/>
                </a:lnTo>
                <a:lnTo>
                  <a:pt x="431314" y="2250584"/>
                </a:lnTo>
                <a:lnTo>
                  <a:pt x="0" y="2000422"/>
                </a:lnTo>
                <a:close/>
              </a:path>
            </a:pathLst>
          </a:custGeom>
          <a:solidFill>
            <a:schemeClr val="bg1">
              <a:alpha val="8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96252" y="2097200"/>
            <a:ext cx="9599817" cy="2688299"/>
          </a:xfrm>
          <a:prstGeom prst="rect">
            <a:avLst/>
          </a:prstGeom>
          <a:solidFill>
            <a:schemeClr val="tx1">
              <a:lumMod val="75000"/>
              <a:lumOff val="25000"/>
              <a:alpha val="3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2352232" y="2887439"/>
            <a:ext cx="8042977" cy="1083123"/>
            <a:chOff x="2229440" y="1946275"/>
            <a:chExt cx="6033018" cy="812342"/>
          </a:xfrm>
        </p:grpSpPr>
        <p:sp>
          <p:nvSpPr>
            <p:cNvPr id="2" name="矩形 1"/>
            <p:cNvSpPr/>
            <p:nvPr/>
          </p:nvSpPr>
          <p:spPr>
            <a:xfrm>
              <a:off x="2229440" y="1946275"/>
              <a:ext cx="812342" cy="81234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02</a:t>
              </a:r>
              <a:endParaRPr lang="zh-CN" altLang="en-US" sz="3200" b="1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203848" y="2023154"/>
              <a:ext cx="1633396" cy="252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charset="-122"/>
                  <a:cs typeface="Aparajita" panose="020B0604020202020204" pitchFamily="34" charset="0"/>
                  <a:sym typeface="+mn-ea"/>
                </a:rPr>
                <a:t>人才库的运营管理</a:t>
              </a: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203848" y="2352445"/>
              <a:ext cx="5058610" cy="293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分类培养、定期维护   </a:t>
              </a:r>
              <a:endParaRPr lang="en-US" altLang="zh-CN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323">
        <p14:prism/>
      </p:transition>
    </mc:Choice>
    <mc:Fallback xmlns="">
      <p:transition spd="slow" advTm="23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608376" y="3207793"/>
            <a:ext cx="1968655" cy="1025311"/>
            <a:chOff x="3607423" y="3207793"/>
            <a:chExt cx="1968655" cy="1025311"/>
          </a:xfrm>
        </p:grpSpPr>
        <p:cxnSp>
          <p:nvCxnSpPr>
            <p:cNvPr id="6" name="直接连接符 84"/>
            <p:cNvCxnSpPr/>
            <p:nvPr/>
          </p:nvCxnSpPr>
          <p:spPr>
            <a:xfrm flipV="1">
              <a:off x="4644976" y="3721398"/>
              <a:ext cx="931102" cy="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7" name="弧形 85"/>
            <p:cNvSpPr/>
            <p:nvPr/>
          </p:nvSpPr>
          <p:spPr>
            <a:xfrm rot="16200000">
              <a:off x="3607423" y="3207793"/>
              <a:ext cx="1025311" cy="1025311"/>
            </a:xfrm>
            <a:prstGeom prst="arc">
              <a:avLst>
                <a:gd name="adj1" fmla="val 2657162"/>
                <a:gd name="adj2" fmla="val 8176062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lt1"/>
                </a:solidFill>
                <a:latin typeface="微软雅黑" panose="020B0503020204020204" charset="-122"/>
              </a:endParaRPr>
            </a:p>
          </p:txBody>
        </p:sp>
      </p:grpSp>
      <p:grpSp>
        <p:nvGrpSpPr>
          <p:cNvPr id="9" name="Group 78"/>
          <p:cNvGrpSpPr/>
          <p:nvPr/>
        </p:nvGrpSpPr>
        <p:grpSpPr>
          <a:xfrm rot="21316916">
            <a:off x="1365618" y="3163555"/>
            <a:ext cx="1099186" cy="1099473"/>
            <a:chOff x="5013110" y="5059616"/>
            <a:chExt cx="3378533" cy="3379413"/>
          </a:xfrm>
        </p:grpSpPr>
        <p:sp>
          <p:nvSpPr>
            <p:cNvPr id="11" name="Oval 81"/>
            <p:cNvSpPr/>
            <p:nvPr/>
          </p:nvSpPr>
          <p:spPr>
            <a:xfrm>
              <a:off x="5013110" y="5059616"/>
              <a:ext cx="3378533" cy="3379413"/>
            </a:xfrm>
            <a:prstGeom prst="ellipse">
              <a:avLst/>
            </a:prstGeom>
            <a:solidFill>
              <a:schemeClr val="bg1">
                <a:lumMod val="5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 sz="1400" dirty="0"/>
            </a:p>
          </p:txBody>
        </p:sp>
        <p:sp>
          <p:nvSpPr>
            <p:cNvPr id="12" name="Oval 82"/>
            <p:cNvSpPr/>
            <p:nvPr/>
          </p:nvSpPr>
          <p:spPr>
            <a:xfrm>
              <a:off x="5286107" y="5332685"/>
              <a:ext cx="2832537" cy="2833275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 sz="1400" dirty="0"/>
            </a:p>
          </p:txBody>
        </p:sp>
      </p:grpSp>
      <p:sp>
        <p:nvSpPr>
          <p:cNvPr id="10" name="Freeform 3"/>
          <p:cNvSpPr>
            <a:spLocks noChangeArrowheads="1"/>
          </p:cNvSpPr>
          <p:nvPr/>
        </p:nvSpPr>
        <p:spPr bwMode="auto">
          <a:xfrm>
            <a:off x="1704760" y="3518572"/>
            <a:ext cx="442411" cy="356278"/>
          </a:xfrm>
          <a:custGeom>
            <a:avLst/>
            <a:gdLst>
              <a:gd name="T0" fmla="*/ 487 w 497"/>
              <a:gd name="T1" fmla="*/ 71 h 400"/>
              <a:gd name="T2" fmla="*/ 487 w 497"/>
              <a:gd name="T3" fmla="*/ 71 h 400"/>
              <a:gd name="T4" fmla="*/ 372 w 497"/>
              <a:gd name="T5" fmla="*/ 0 h 400"/>
              <a:gd name="T6" fmla="*/ 354 w 497"/>
              <a:gd name="T7" fmla="*/ 0 h 400"/>
              <a:gd name="T8" fmla="*/ 248 w 497"/>
              <a:gd name="T9" fmla="*/ 71 h 400"/>
              <a:gd name="T10" fmla="*/ 142 w 497"/>
              <a:gd name="T11" fmla="*/ 0 h 400"/>
              <a:gd name="T12" fmla="*/ 123 w 497"/>
              <a:gd name="T13" fmla="*/ 0 h 400"/>
              <a:gd name="T14" fmla="*/ 8 w 497"/>
              <a:gd name="T15" fmla="*/ 71 h 400"/>
              <a:gd name="T16" fmla="*/ 0 w 497"/>
              <a:gd name="T17" fmla="*/ 89 h 400"/>
              <a:gd name="T18" fmla="*/ 0 w 497"/>
              <a:gd name="T19" fmla="*/ 382 h 400"/>
              <a:gd name="T20" fmla="*/ 8 w 497"/>
              <a:gd name="T21" fmla="*/ 390 h 400"/>
              <a:gd name="T22" fmla="*/ 26 w 497"/>
              <a:gd name="T23" fmla="*/ 390 h 400"/>
              <a:gd name="T24" fmla="*/ 132 w 497"/>
              <a:gd name="T25" fmla="*/ 328 h 400"/>
              <a:gd name="T26" fmla="*/ 239 w 497"/>
              <a:gd name="T27" fmla="*/ 390 h 400"/>
              <a:gd name="T28" fmla="*/ 257 w 497"/>
              <a:gd name="T29" fmla="*/ 390 h 400"/>
              <a:gd name="T30" fmla="*/ 363 w 497"/>
              <a:gd name="T31" fmla="*/ 328 h 400"/>
              <a:gd name="T32" fmla="*/ 470 w 497"/>
              <a:gd name="T33" fmla="*/ 390 h 400"/>
              <a:gd name="T34" fmla="*/ 478 w 497"/>
              <a:gd name="T35" fmla="*/ 399 h 400"/>
              <a:gd name="T36" fmla="*/ 487 w 497"/>
              <a:gd name="T37" fmla="*/ 390 h 400"/>
              <a:gd name="T38" fmla="*/ 496 w 497"/>
              <a:gd name="T39" fmla="*/ 382 h 400"/>
              <a:gd name="T40" fmla="*/ 496 w 497"/>
              <a:gd name="T41" fmla="*/ 89 h 400"/>
              <a:gd name="T42" fmla="*/ 487 w 497"/>
              <a:gd name="T43" fmla="*/ 71 h 400"/>
              <a:gd name="T44" fmla="*/ 115 w 497"/>
              <a:gd name="T45" fmla="*/ 293 h 400"/>
              <a:gd name="T46" fmla="*/ 115 w 497"/>
              <a:gd name="T47" fmla="*/ 293 h 400"/>
              <a:gd name="T48" fmla="*/ 35 w 497"/>
              <a:gd name="T49" fmla="*/ 346 h 400"/>
              <a:gd name="T50" fmla="*/ 35 w 497"/>
              <a:gd name="T51" fmla="*/ 98 h 400"/>
              <a:gd name="T52" fmla="*/ 115 w 497"/>
              <a:gd name="T53" fmla="*/ 44 h 400"/>
              <a:gd name="T54" fmla="*/ 115 w 497"/>
              <a:gd name="T55" fmla="*/ 293 h 400"/>
              <a:gd name="T56" fmla="*/ 230 w 497"/>
              <a:gd name="T57" fmla="*/ 346 h 400"/>
              <a:gd name="T58" fmla="*/ 230 w 497"/>
              <a:gd name="T59" fmla="*/ 346 h 400"/>
              <a:gd name="T60" fmla="*/ 150 w 497"/>
              <a:gd name="T61" fmla="*/ 293 h 400"/>
              <a:gd name="T62" fmla="*/ 150 w 497"/>
              <a:gd name="T63" fmla="*/ 44 h 400"/>
              <a:gd name="T64" fmla="*/ 230 w 497"/>
              <a:gd name="T65" fmla="*/ 98 h 400"/>
              <a:gd name="T66" fmla="*/ 230 w 497"/>
              <a:gd name="T67" fmla="*/ 346 h 400"/>
              <a:gd name="T68" fmla="*/ 345 w 497"/>
              <a:gd name="T69" fmla="*/ 293 h 400"/>
              <a:gd name="T70" fmla="*/ 345 w 497"/>
              <a:gd name="T71" fmla="*/ 293 h 400"/>
              <a:gd name="T72" fmla="*/ 266 w 497"/>
              <a:gd name="T73" fmla="*/ 346 h 400"/>
              <a:gd name="T74" fmla="*/ 266 w 497"/>
              <a:gd name="T75" fmla="*/ 98 h 400"/>
              <a:gd name="T76" fmla="*/ 345 w 497"/>
              <a:gd name="T77" fmla="*/ 44 h 400"/>
              <a:gd name="T78" fmla="*/ 345 w 497"/>
              <a:gd name="T79" fmla="*/ 293 h 400"/>
              <a:gd name="T80" fmla="*/ 461 w 497"/>
              <a:gd name="T81" fmla="*/ 346 h 400"/>
              <a:gd name="T82" fmla="*/ 461 w 497"/>
              <a:gd name="T83" fmla="*/ 346 h 400"/>
              <a:gd name="T84" fmla="*/ 380 w 497"/>
              <a:gd name="T85" fmla="*/ 293 h 400"/>
              <a:gd name="T86" fmla="*/ 380 w 497"/>
              <a:gd name="T87" fmla="*/ 44 h 400"/>
              <a:gd name="T88" fmla="*/ 461 w 497"/>
              <a:gd name="T89" fmla="*/ 98 h 400"/>
              <a:gd name="T90" fmla="*/ 461 w 497"/>
              <a:gd name="T91" fmla="*/ 346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97" h="400">
                <a:moveTo>
                  <a:pt x="487" y="71"/>
                </a:moveTo>
                <a:lnTo>
                  <a:pt x="487" y="71"/>
                </a:lnTo>
                <a:cubicBezTo>
                  <a:pt x="372" y="0"/>
                  <a:pt x="372" y="0"/>
                  <a:pt x="372" y="0"/>
                </a:cubicBezTo>
                <a:cubicBezTo>
                  <a:pt x="363" y="0"/>
                  <a:pt x="363" y="0"/>
                  <a:pt x="354" y="0"/>
                </a:cubicBezTo>
                <a:cubicBezTo>
                  <a:pt x="248" y="71"/>
                  <a:pt x="248" y="71"/>
                  <a:pt x="248" y="71"/>
                </a:cubicBezTo>
                <a:cubicBezTo>
                  <a:pt x="142" y="0"/>
                  <a:pt x="142" y="0"/>
                  <a:pt x="142" y="0"/>
                </a:cubicBezTo>
                <a:cubicBezTo>
                  <a:pt x="132" y="0"/>
                  <a:pt x="132" y="0"/>
                  <a:pt x="123" y="0"/>
                </a:cubicBezTo>
                <a:cubicBezTo>
                  <a:pt x="8" y="71"/>
                  <a:pt x="8" y="71"/>
                  <a:pt x="8" y="71"/>
                </a:cubicBezTo>
                <a:cubicBezTo>
                  <a:pt x="0" y="80"/>
                  <a:pt x="0" y="80"/>
                  <a:pt x="0" y="89"/>
                </a:cubicBezTo>
                <a:cubicBezTo>
                  <a:pt x="0" y="382"/>
                  <a:pt x="0" y="382"/>
                  <a:pt x="0" y="382"/>
                </a:cubicBezTo>
                <a:cubicBezTo>
                  <a:pt x="0" y="382"/>
                  <a:pt x="0" y="390"/>
                  <a:pt x="8" y="390"/>
                </a:cubicBezTo>
                <a:cubicBezTo>
                  <a:pt x="8" y="399"/>
                  <a:pt x="17" y="399"/>
                  <a:pt x="26" y="390"/>
                </a:cubicBezTo>
                <a:cubicBezTo>
                  <a:pt x="132" y="328"/>
                  <a:pt x="132" y="328"/>
                  <a:pt x="132" y="328"/>
                </a:cubicBezTo>
                <a:cubicBezTo>
                  <a:pt x="239" y="390"/>
                  <a:pt x="239" y="390"/>
                  <a:pt x="239" y="390"/>
                </a:cubicBezTo>
                <a:cubicBezTo>
                  <a:pt x="248" y="399"/>
                  <a:pt x="248" y="399"/>
                  <a:pt x="257" y="390"/>
                </a:cubicBezTo>
                <a:cubicBezTo>
                  <a:pt x="363" y="328"/>
                  <a:pt x="363" y="328"/>
                  <a:pt x="363" y="328"/>
                </a:cubicBezTo>
                <a:cubicBezTo>
                  <a:pt x="470" y="390"/>
                  <a:pt x="470" y="390"/>
                  <a:pt x="470" y="390"/>
                </a:cubicBezTo>
                <a:cubicBezTo>
                  <a:pt x="470" y="399"/>
                  <a:pt x="478" y="399"/>
                  <a:pt x="478" y="399"/>
                </a:cubicBezTo>
                <a:cubicBezTo>
                  <a:pt x="478" y="399"/>
                  <a:pt x="487" y="399"/>
                  <a:pt x="487" y="390"/>
                </a:cubicBezTo>
                <a:cubicBezTo>
                  <a:pt x="496" y="390"/>
                  <a:pt x="496" y="382"/>
                  <a:pt x="496" y="382"/>
                </a:cubicBezTo>
                <a:cubicBezTo>
                  <a:pt x="496" y="89"/>
                  <a:pt x="496" y="89"/>
                  <a:pt x="496" y="89"/>
                </a:cubicBezTo>
                <a:cubicBezTo>
                  <a:pt x="496" y="80"/>
                  <a:pt x="496" y="80"/>
                  <a:pt x="487" y="71"/>
                </a:cubicBezTo>
                <a:close/>
                <a:moveTo>
                  <a:pt x="115" y="293"/>
                </a:moveTo>
                <a:lnTo>
                  <a:pt x="115" y="293"/>
                </a:lnTo>
                <a:cubicBezTo>
                  <a:pt x="35" y="346"/>
                  <a:pt x="35" y="346"/>
                  <a:pt x="35" y="346"/>
                </a:cubicBezTo>
                <a:cubicBezTo>
                  <a:pt x="35" y="98"/>
                  <a:pt x="35" y="98"/>
                  <a:pt x="35" y="98"/>
                </a:cubicBezTo>
                <a:cubicBezTo>
                  <a:pt x="115" y="44"/>
                  <a:pt x="115" y="44"/>
                  <a:pt x="115" y="44"/>
                </a:cubicBezTo>
                <a:lnTo>
                  <a:pt x="115" y="293"/>
                </a:lnTo>
                <a:close/>
                <a:moveTo>
                  <a:pt x="230" y="346"/>
                </a:moveTo>
                <a:lnTo>
                  <a:pt x="230" y="346"/>
                </a:lnTo>
                <a:cubicBezTo>
                  <a:pt x="150" y="293"/>
                  <a:pt x="150" y="293"/>
                  <a:pt x="150" y="293"/>
                </a:cubicBezTo>
                <a:cubicBezTo>
                  <a:pt x="150" y="44"/>
                  <a:pt x="150" y="44"/>
                  <a:pt x="150" y="44"/>
                </a:cubicBezTo>
                <a:cubicBezTo>
                  <a:pt x="230" y="98"/>
                  <a:pt x="230" y="98"/>
                  <a:pt x="230" y="98"/>
                </a:cubicBezTo>
                <a:lnTo>
                  <a:pt x="230" y="346"/>
                </a:lnTo>
                <a:close/>
                <a:moveTo>
                  <a:pt x="345" y="293"/>
                </a:moveTo>
                <a:lnTo>
                  <a:pt x="345" y="293"/>
                </a:lnTo>
                <a:cubicBezTo>
                  <a:pt x="266" y="346"/>
                  <a:pt x="266" y="346"/>
                  <a:pt x="266" y="346"/>
                </a:cubicBezTo>
                <a:cubicBezTo>
                  <a:pt x="266" y="98"/>
                  <a:pt x="266" y="98"/>
                  <a:pt x="266" y="98"/>
                </a:cubicBezTo>
                <a:cubicBezTo>
                  <a:pt x="345" y="44"/>
                  <a:pt x="345" y="44"/>
                  <a:pt x="345" y="44"/>
                </a:cubicBezTo>
                <a:lnTo>
                  <a:pt x="345" y="293"/>
                </a:lnTo>
                <a:close/>
                <a:moveTo>
                  <a:pt x="461" y="346"/>
                </a:moveTo>
                <a:lnTo>
                  <a:pt x="461" y="346"/>
                </a:lnTo>
                <a:cubicBezTo>
                  <a:pt x="380" y="293"/>
                  <a:pt x="380" y="293"/>
                  <a:pt x="380" y="293"/>
                </a:cubicBezTo>
                <a:cubicBezTo>
                  <a:pt x="380" y="44"/>
                  <a:pt x="380" y="44"/>
                  <a:pt x="380" y="44"/>
                </a:cubicBezTo>
                <a:cubicBezTo>
                  <a:pt x="461" y="98"/>
                  <a:pt x="461" y="98"/>
                  <a:pt x="461" y="98"/>
                </a:cubicBezTo>
                <a:lnTo>
                  <a:pt x="461" y="34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1400" dirty="0">
              <a:latin typeface="微软雅黑" panose="020B0503020204020204" charset="-122"/>
            </a:endParaRPr>
          </a:p>
        </p:txBody>
      </p:sp>
      <p:grpSp>
        <p:nvGrpSpPr>
          <p:cNvPr id="13" name="Group 54"/>
          <p:cNvGrpSpPr/>
          <p:nvPr/>
        </p:nvGrpSpPr>
        <p:grpSpPr>
          <a:xfrm>
            <a:off x="7815999" y="3163787"/>
            <a:ext cx="1099186" cy="1099473"/>
            <a:chOff x="14361737" y="2978422"/>
            <a:chExt cx="1999231" cy="1999752"/>
          </a:xfrm>
        </p:grpSpPr>
        <p:grpSp>
          <p:nvGrpSpPr>
            <p:cNvPr id="14" name="Group 74"/>
            <p:cNvGrpSpPr/>
            <p:nvPr/>
          </p:nvGrpSpPr>
          <p:grpSpPr>
            <a:xfrm rot="21316916">
              <a:off x="14361737" y="2978422"/>
              <a:ext cx="1999231" cy="1999752"/>
              <a:chOff x="5013110" y="5059616"/>
              <a:chExt cx="3378533" cy="3379413"/>
            </a:xfrm>
          </p:grpSpPr>
          <p:sp>
            <p:nvSpPr>
              <p:cNvPr id="16" name="Oval 76"/>
              <p:cNvSpPr/>
              <p:nvPr/>
            </p:nvSpPr>
            <p:spPr>
              <a:xfrm>
                <a:off x="5013110" y="5059616"/>
                <a:ext cx="3378533" cy="3379413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sz="1400" dirty="0"/>
              </a:p>
            </p:txBody>
          </p:sp>
          <p:sp>
            <p:nvSpPr>
              <p:cNvPr id="17" name="Oval 77"/>
              <p:cNvSpPr/>
              <p:nvPr/>
            </p:nvSpPr>
            <p:spPr>
              <a:xfrm>
                <a:off x="5286107" y="5332685"/>
                <a:ext cx="2832537" cy="2833275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sz="1400" dirty="0"/>
              </a:p>
            </p:txBody>
          </p:sp>
        </p:grpSp>
        <p:sp>
          <p:nvSpPr>
            <p:cNvPr id="15" name="Freeform 22"/>
            <p:cNvSpPr>
              <a:spLocks noChangeArrowheads="1"/>
            </p:cNvSpPr>
            <p:nvPr/>
          </p:nvSpPr>
          <p:spPr bwMode="auto">
            <a:xfrm>
              <a:off x="15014064" y="3584307"/>
              <a:ext cx="747702" cy="747708"/>
            </a:xfrm>
            <a:custGeom>
              <a:avLst/>
              <a:gdLst>
                <a:gd name="T0" fmla="*/ 230 w 461"/>
                <a:gd name="T1" fmla="*/ 8 h 461"/>
                <a:gd name="T2" fmla="*/ 230 w 461"/>
                <a:gd name="T3" fmla="*/ 8 h 461"/>
                <a:gd name="T4" fmla="*/ 0 w 461"/>
                <a:gd name="T5" fmla="*/ 239 h 461"/>
                <a:gd name="T6" fmla="*/ 230 w 461"/>
                <a:gd name="T7" fmla="*/ 460 h 461"/>
                <a:gd name="T8" fmla="*/ 460 w 461"/>
                <a:gd name="T9" fmla="*/ 230 h 461"/>
                <a:gd name="T10" fmla="*/ 230 w 461"/>
                <a:gd name="T11" fmla="*/ 8 h 461"/>
                <a:gd name="T12" fmla="*/ 230 w 461"/>
                <a:gd name="T13" fmla="*/ 35 h 461"/>
                <a:gd name="T14" fmla="*/ 230 w 461"/>
                <a:gd name="T15" fmla="*/ 35 h 461"/>
                <a:gd name="T16" fmla="*/ 319 w 461"/>
                <a:gd name="T17" fmla="*/ 53 h 461"/>
                <a:gd name="T18" fmla="*/ 291 w 461"/>
                <a:gd name="T19" fmla="*/ 106 h 461"/>
                <a:gd name="T20" fmla="*/ 230 w 461"/>
                <a:gd name="T21" fmla="*/ 97 h 461"/>
                <a:gd name="T22" fmla="*/ 168 w 461"/>
                <a:gd name="T23" fmla="*/ 106 h 461"/>
                <a:gd name="T24" fmla="*/ 141 w 461"/>
                <a:gd name="T25" fmla="*/ 53 h 461"/>
                <a:gd name="T26" fmla="*/ 230 w 461"/>
                <a:gd name="T27" fmla="*/ 35 h 461"/>
                <a:gd name="T28" fmla="*/ 106 w 461"/>
                <a:gd name="T29" fmla="*/ 292 h 461"/>
                <a:gd name="T30" fmla="*/ 106 w 461"/>
                <a:gd name="T31" fmla="*/ 292 h 461"/>
                <a:gd name="T32" fmla="*/ 53 w 461"/>
                <a:gd name="T33" fmla="*/ 327 h 461"/>
                <a:gd name="T34" fmla="*/ 35 w 461"/>
                <a:gd name="T35" fmla="*/ 239 h 461"/>
                <a:gd name="T36" fmla="*/ 53 w 461"/>
                <a:gd name="T37" fmla="*/ 141 h 461"/>
                <a:gd name="T38" fmla="*/ 106 w 461"/>
                <a:gd name="T39" fmla="*/ 167 h 461"/>
                <a:gd name="T40" fmla="*/ 88 w 461"/>
                <a:gd name="T41" fmla="*/ 230 h 461"/>
                <a:gd name="T42" fmla="*/ 106 w 461"/>
                <a:gd name="T43" fmla="*/ 292 h 461"/>
                <a:gd name="T44" fmla="*/ 230 w 461"/>
                <a:gd name="T45" fmla="*/ 433 h 461"/>
                <a:gd name="T46" fmla="*/ 230 w 461"/>
                <a:gd name="T47" fmla="*/ 433 h 461"/>
                <a:gd name="T48" fmla="*/ 141 w 461"/>
                <a:gd name="T49" fmla="*/ 407 h 461"/>
                <a:gd name="T50" fmla="*/ 168 w 461"/>
                <a:gd name="T51" fmla="*/ 354 h 461"/>
                <a:gd name="T52" fmla="*/ 230 w 461"/>
                <a:gd name="T53" fmla="*/ 372 h 461"/>
                <a:gd name="T54" fmla="*/ 291 w 461"/>
                <a:gd name="T55" fmla="*/ 354 h 461"/>
                <a:gd name="T56" fmla="*/ 319 w 461"/>
                <a:gd name="T57" fmla="*/ 407 h 461"/>
                <a:gd name="T58" fmla="*/ 230 w 461"/>
                <a:gd name="T59" fmla="*/ 433 h 461"/>
                <a:gd name="T60" fmla="*/ 230 w 461"/>
                <a:gd name="T61" fmla="*/ 345 h 461"/>
                <a:gd name="T62" fmla="*/ 230 w 461"/>
                <a:gd name="T63" fmla="*/ 345 h 461"/>
                <a:gd name="T64" fmla="*/ 124 w 461"/>
                <a:gd name="T65" fmla="*/ 230 h 461"/>
                <a:gd name="T66" fmla="*/ 230 w 461"/>
                <a:gd name="T67" fmla="*/ 123 h 461"/>
                <a:gd name="T68" fmla="*/ 336 w 461"/>
                <a:gd name="T69" fmla="*/ 230 h 461"/>
                <a:gd name="T70" fmla="*/ 230 w 461"/>
                <a:gd name="T71" fmla="*/ 345 h 461"/>
                <a:gd name="T72" fmla="*/ 354 w 461"/>
                <a:gd name="T73" fmla="*/ 292 h 461"/>
                <a:gd name="T74" fmla="*/ 354 w 461"/>
                <a:gd name="T75" fmla="*/ 292 h 461"/>
                <a:gd name="T76" fmla="*/ 372 w 461"/>
                <a:gd name="T77" fmla="*/ 230 h 461"/>
                <a:gd name="T78" fmla="*/ 354 w 461"/>
                <a:gd name="T79" fmla="*/ 167 h 461"/>
                <a:gd name="T80" fmla="*/ 407 w 461"/>
                <a:gd name="T81" fmla="*/ 141 h 461"/>
                <a:gd name="T82" fmla="*/ 425 w 461"/>
                <a:gd name="T83" fmla="*/ 230 h 461"/>
                <a:gd name="T84" fmla="*/ 407 w 461"/>
                <a:gd name="T85" fmla="*/ 327 h 461"/>
                <a:gd name="T86" fmla="*/ 354 w 461"/>
                <a:gd name="T87" fmla="*/ 292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1" h="461">
                  <a:moveTo>
                    <a:pt x="230" y="8"/>
                  </a:moveTo>
                  <a:lnTo>
                    <a:pt x="230" y="8"/>
                  </a:lnTo>
                  <a:cubicBezTo>
                    <a:pt x="97" y="8"/>
                    <a:pt x="0" y="106"/>
                    <a:pt x="0" y="239"/>
                  </a:cubicBezTo>
                  <a:cubicBezTo>
                    <a:pt x="0" y="363"/>
                    <a:pt x="106" y="460"/>
                    <a:pt x="230" y="460"/>
                  </a:cubicBezTo>
                  <a:cubicBezTo>
                    <a:pt x="363" y="460"/>
                    <a:pt x="460" y="354"/>
                    <a:pt x="460" y="230"/>
                  </a:cubicBezTo>
                  <a:cubicBezTo>
                    <a:pt x="460" y="106"/>
                    <a:pt x="354" y="0"/>
                    <a:pt x="230" y="8"/>
                  </a:cubicBezTo>
                  <a:close/>
                  <a:moveTo>
                    <a:pt x="230" y="35"/>
                  </a:moveTo>
                  <a:lnTo>
                    <a:pt x="230" y="35"/>
                  </a:lnTo>
                  <a:cubicBezTo>
                    <a:pt x="256" y="35"/>
                    <a:pt x="291" y="44"/>
                    <a:pt x="319" y="53"/>
                  </a:cubicBezTo>
                  <a:cubicBezTo>
                    <a:pt x="291" y="106"/>
                    <a:pt x="291" y="106"/>
                    <a:pt x="291" y="106"/>
                  </a:cubicBezTo>
                  <a:cubicBezTo>
                    <a:pt x="275" y="97"/>
                    <a:pt x="247" y="97"/>
                    <a:pt x="230" y="97"/>
                  </a:cubicBezTo>
                  <a:cubicBezTo>
                    <a:pt x="203" y="97"/>
                    <a:pt x="185" y="97"/>
                    <a:pt x="168" y="106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68" y="44"/>
                    <a:pt x="194" y="35"/>
                    <a:pt x="230" y="35"/>
                  </a:cubicBezTo>
                  <a:close/>
                  <a:moveTo>
                    <a:pt x="106" y="292"/>
                  </a:moveTo>
                  <a:lnTo>
                    <a:pt x="106" y="292"/>
                  </a:lnTo>
                  <a:cubicBezTo>
                    <a:pt x="53" y="327"/>
                    <a:pt x="53" y="327"/>
                    <a:pt x="53" y="327"/>
                  </a:cubicBezTo>
                  <a:cubicBezTo>
                    <a:pt x="35" y="301"/>
                    <a:pt x="35" y="265"/>
                    <a:pt x="35" y="239"/>
                  </a:cubicBezTo>
                  <a:cubicBezTo>
                    <a:pt x="26" y="204"/>
                    <a:pt x="35" y="167"/>
                    <a:pt x="53" y="141"/>
                  </a:cubicBezTo>
                  <a:cubicBezTo>
                    <a:pt x="106" y="167"/>
                    <a:pt x="106" y="167"/>
                    <a:pt x="106" y="167"/>
                  </a:cubicBezTo>
                  <a:cubicBezTo>
                    <a:pt x="97" y="185"/>
                    <a:pt x="88" y="212"/>
                    <a:pt x="88" y="230"/>
                  </a:cubicBezTo>
                  <a:cubicBezTo>
                    <a:pt x="88" y="257"/>
                    <a:pt x="97" y="274"/>
                    <a:pt x="106" y="292"/>
                  </a:cubicBezTo>
                  <a:close/>
                  <a:moveTo>
                    <a:pt x="230" y="433"/>
                  </a:moveTo>
                  <a:lnTo>
                    <a:pt x="230" y="433"/>
                  </a:lnTo>
                  <a:cubicBezTo>
                    <a:pt x="194" y="433"/>
                    <a:pt x="168" y="425"/>
                    <a:pt x="141" y="407"/>
                  </a:cubicBezTo>
                  <a:cubicBezTo>
                    <a:pt x="168" y="354"/>
                    <a:pt x="168" y="354"/>
                    <a:pt x="168" y="354"/>
                  </a:cubicBezTo>
                  <a:cubicBezTo>
                    <a:pt x="185" y="363"/>
                    <a:pt x="203" y="372"/>
                    <a:pt x="230" y="372"/>
                  </a:cubicBezTo>
                  <a:cubicBezTo>
                    <a:pt x="247" y="372"/>
                    <a:pt x="275" y="363"/>
                    <a:pt x="291" y="354"/>
                  </a:cubicBezTo>
                  <a:cubicBezTo>
                    <a:pt x="319" y="407"/>
                    <a:pt x="319" y="407"/>
                    <a:pt x="319" y="407"/>
                  </a:cubicBezTo>
                  <a:cubicBezTo>
                    <a:pt x="291" y="425"/>
                    <a:pt x="266" y="433"/>
                    <a:pt x="230" y="433"/>
                  </a:cubicBezTo>
                  <a:close/>
                  <a:moveTo>
                    <a:pt x="230" y="345"/>
                  </a:moveTo>
                  <a:lnTo>
                    <a:pt x="230" y="345"/>
                  </a:lnTo>
                  <a:cubicBezTo>
                    <a:pt x="168" y="345"/>
                    <a:pt x="124" y="292"/>
                    <a:pt x="124" y="230"/>
                  </a:cubicBezTo>
                  <a:cubicBezTo>
                    <a:pt x="124" y="167"/>
                    <a:pt x="168" y="123"/>
                    <a:pt x="230" y="123"/>
                  </a:cubicBezTo>
                  <a:cubicBezTo>
                    <a:pt x="291" y="123"/>
                    <a:pt x="336" y="167"/>
                    <a:pt x="336" y="230"/>
                  </a:cubicBezTo>
                  <a:cubicBezTo>
                    <a:pt x="336" y="292"/>
                    <a:pt x="291" y="345"/>
                    <a:pt x="230" y="345"/>
                  </a:cubicBezTo>
                  <a:close/>
                  <a:moveTo>
                    <a:pt x="354" y="292"/>
                  </a:moveTo>
                  <a:lnTo>
                    <a:pt x="354" y="292"/>
                  </a:lnTo>
                  <a:cubicBezTo>
                    <a:pt x="363" y="274"/>
                    <a:pt x="372" y="257"/>
                    <a:pt x="372" y="230"/>
                  </a:cubicBezTo>
                  <a:cubicBezTo>
                    <a:pt x="372" y="212"/>
                    <a:pt x="363" y="185"/>
                    <a:pt x="354" y="167"/>
                  </a:cubicBezTo>
                  <a:cubicBezTo>
                    <a:pt x="407" y="141"/>
                    <a:pt x="407" y="141"/>
                    <a:pt x="407" y="141"/>
                  </a:cubicBezTo>
                  <a:cubicBezTo>
                    <a:pt x="416" y="167"/>
                    <a:pt x="425" y="195"/>
                    <a:pt x="425" y="230"/>
                  </a:cubicBezTo>
                  <a:cubicBezTo>
                    <a:pt x="425" y="265"/>
                    <a:pt x="416" y="292"/>
                    <a:pt x="407" y="327"/>
                  </a:cubicBezTo>
                  <a:lnTo>
                    <a:pt x="354" y="29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400" dirty="0">
                <a:latin typeface="微软雅黑" panose="020B0503020204020204" charset="-122"/>
              </a:endParaRPr>
            </a:p>
          </p:txBody>
        </p:sp>
      </p:grpSp>
      <p:grpSp>
        <p:nvGrpSpPr>
          <p:cNvPr id="18" name="Group 55"/>
          <p:cNvGrpSpPr/>
          <p:nvPr/>
        </p:nvGrpSpPr>
        <p:grpSpPr>
          <a:xfrm>
            <a:off x="5665323" y="3158132"/>
            <a:ext cx="1099186" cy="1099473"/>
            <a:chOff x="12208441" y="5274469"/>
            <a:chExt cx="1999231" cy="1999752"/>
          </a:xfrm>
        </p:grpSpPr>
        <p:grpSp>
          <p:nvGrpSpPr>
            <p:cNvPr id="19" name="Group 61"/>
            <p:cNvGrpSpPr/>
            <p:nvPr/>
          </p:nvGrpSpPr>
          <p:grpSpPr>
            <a:xfrm rot="21316916">
              <a:off x="12208441" y="5274469"/>
              <a:ext cx="1999231" cy="1999752"/>
              <a:chOff x="5013110" y="5059616"/>
              <a:chExt cx="3378533" cy="3379413"/>
            </a:xfrm>
          </p:grpSpPr>
          <p:sp>
            <p:nvSpPr>
              <p:cNvPr id="21" name="Oval 63"/>
              <p:cNvSpPr/>
              <p:nvPr/>
            </p:nvSpPr>
            <p:spPr>
              <a:xfrm>
                <a:off x="5013110" y="5059616"/>
                <a:ext cx="3378533" cy="3379413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sz="1400" dirty="0"/>
              </a:p>
            </p:txBody>
          </p:sp>
          <p:sp>
            <p:nvSpPr>
              <p:cNvPr id="22" name="Oval 73"/>
              <p:cNvSpPr/>
              <p:nvPr/>
            </p:nvSpPr>
            <p:spPr>
              <a:xfrm>
                <a:off x="5286107" y="5332685"/>
                <a:ext cx="2832537" cy="283327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sz="1400" dirty="0"/>
              </a:p>
            </p:txBody>
          </p:sp>
        </p:grpSp>
        <p:sp>
          <p:nvSpPr>
            <p:cNvPr id="20" name="Freeform 101"/>
            <p:cNvSpPr>
              <a:spLocks noChangeArrowheads="1"/>
            </p:cNvSpPr>
            <p:nvPr/>
          </p:nvSpPr>
          <p:spPr bwMode="auto">
            <a:xfrm>
              <a:off x="12885009" y="5933249"/>
              <a:ext cx="804670" cy="619524"/>
            </a:xfrm>
            <a:custGeom>
              <a:avLst/>
              <a:gdLst>
                <a:gd name="T0" fmla="*/ 80 w 497"/>
                <a:gd name="T1" fmla="*/ 248 h 382"/>
                <a:gd name="T2" fmla="*/ 80 w 497"/>
                <a:gd name="T3" fmla="*/ 248 h 382"/>
                <a:gd name="T4" fmla="*/ 159 w 497"/>
                <a:gd name="T5" fmla="*/ 328 h 382"/>
                <a:gd name="T6" fmla="*/ 248 w 497"/>
                <a:gd name="T7" fmla="*/ 381 h 382"/>
                <a:gd name="T8" fmla="*/ 337 w 497"/>
                <a:gd name="T9" fmla="*/ 337 h 382"/>
                <a:gd name="T10" fmla="*/ 390 w 497"/>
                <a:gd name="T11" fmla="*/ 258 h 382"/>
                <a:gd name="T12" fmla="*/ 248 w 497"/>
                <a:gd name="T13" fmla="*/ 328 h 382"/>
                <a:gd name="T14" fmla="*/ 80 w 497"/>
                <a:gd name="T15" fmla="*/ 248 h 382"/>
                <a:gd name="T16" fmla="*/ 487 w 497"/>
                <a:gd name="T17" fmla="*/ 124 h 382"/>
                <a:gd name="T18" fmla="*/ 487 w 497"/>
                <a:gd name="T19" fmla="*/ 124 h 382"/>
                <a:gd name="T20" fmla="*/ 274 w 497"/>
                <a:gd name="T21" fmla="*/ 9 h 382"/>
                <a:gd name="T22" fmla="*/ 221 w 497"/>
                <a:gd name="T23" fmla="*/ 9 h 382"/>
                <a:gd name="T24" fmla="*/ 9 w 497"/>
                <a:gd name="T25" fmla="*/ 124 h 382"/>
                <a:gd name="T26" fmla="*/ 9 w 497"/>
                <a:gd name="T27" fmla="*/ 160 h 382"/>
                <a:gd name="T28" fmla="*/ 221 w 497"/>
                <a:gd name="T29" fmla="*/ 275 h 382"/>
                <a:gd name="T30" fmla="*/ 274 w 497"/>
                <a:gd name="T31" fmla="*/ 275 h 382"/>
                <a:gd name="T32" fmla="*/ 408 w 497"/>
                <a:gd name="T33" fmla="*/ 195 h 382"/>
                <a:gd name="T34" fmla="*/ 266 w 497"/>
                <a:gd name="T35" fmla="*/ 160 h 382"/>
                <a:gd name="T36" fmla="*/ 248 w 497"/>
                <a:gd name="T37" fmla="*/ 168 h 382"/>
                <a:gd name="T38" fmla="*/ 203 w 497"/>
                <a:gd name="T39" fmla="*/ 133 h 382"/>
                <a:gd name="T40" fmla="*/ 248 w 497"/>
                <a:gd name="T41" fmla="*/ 107 h 382"/>
                <a:gd name="T42" fmla="*/ 293 w 497"/>
                <a:gd name="T43" fmla="*/ 124 h 382"/>
                <a:gd name="T44" fmla="*/ 443 w 497"/>
                <a:gd name="T45" fmla="*/ 177 h 382"/>
                <a:gd name="T46" fmla="*/ 487 w 497"/>
                <a:gd name="T47" fmla="*/ 160 h 382"/>
                <a:gd name="T48" fmla="*/ 487 w 497"/>
                <a:gd name="T49" fmla="*/ 124 h 382"/>
                <a:gd name="T50" fmla="*/ 425 w 497"/>
                <a:gd name="T51" fmla="*/ 346 h 382"/>
                <a:gd name="T52" fmla="*/ 425 w 497"/>
                <a:gd name="T53" fmla="*/ 346 h 382"/>
                <a:gd name="T54" fmla="*/ 461 w 497"/>
                <a:gd name="T55" fmla="*/ 337 h 382"/>
                <a:gd name="T56" fmla="*/ 443 w 497"/>
                <a:gd name="T57" fmla="*/ 177 h 382"/>
                <a:gd name="T58" fmla="*/ 408 w 497"/>
                <a:gd name="T59" fmla="*/ 195 h 382"/>
                <a:gd name="T60" fmla="*/ 425 w 497"/>
                <a:gd name="T61" fmla="*/ 34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7" h="382">
                  <a:moveTo>
                    <a:pt x="80" y="248"/>
                  </a:moveTo>
                  <a:lnTo>
                    <a:pt x="80" y="248"/>
                  </a:lnTo>
                  <a:cubicBezTo>
                    <a:pt x="97" y="293"/>
                    <a:pt x="106" y="311"/>
                    <a:pt x="159" y="328"/>
                  </a:cubicBezTo>
                  <a:cubicBezTo>
                    <a:pt x="203" y="355"/>
                    <a:pt x="230" y="381"/>
                    <a:pt x="248" y="381"/>
                  </a:cubicBezTo>
                  <a:cubicBezTo>
                    <a:pt x="266" y="381"/>
                    <a:pt x="293" y="355"/>
                    <a:pt x="337" y="337"/>
                  </a:cubicBezTo>
                  <a:cubicBezTo>
                    <a:pt x="390" y="311"/>
                    <a:pt x="372" y="311"/>
                    <a:pt x="390" y="258"/>
                  </a:cubicBezTo>
                  <a:cubicBezTo>
                    <a:pt x="248" y="328"/>
                    <a:pt x="248" y="328"/>
                    <a:pt x="248" y="328"/>
                  </a:cubicBezTo>
                  <a:lnTo>
                    <a:pt x="80" y="248"/>
                  </a:lnTo>
                  <a:close/>
                  <a:moveTo>
                    <a:pt x="487" y="124"/>
                  </a:moveTo>
                  <a:lnTo>
                    <a:pt x="487" y="124"/>
                  </a:lnTo>
                  <a:cubicBezTo>
                    <a:pt x="274" y="9"/>
                    <a:pt x="274" y="9"/>
                    <a:pt x="274" y="9"/>
                  </a:cubicBezTo>
                  <a:cubicBezTo>
                    <a:pt x="266" y="0"/>
                    <a:pt x="239" y="0"/>
                    <a:pt x="221" y="9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0" y="133"/>
                    <a:pt x="0" y="142"/>
                    <a:pt x="9" y="160"/>
                  </a:cubicBezTo>
                  <a:cubicBezTo>
                    <a:pt x="221" y="275"/>
                    <a:pt x="221" y="275"/>
                    <a:pt x="221" y="275"/>
                  </a:cubicBezTo>
                  <a:cubicBezTo>
                    <a:pt x="239" y="284"/>
                    <a:pt x="266" y="284"/>
                    <a:pt x="274" y="275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266" y="160"/>
                    <a:pt x="266" y="160"/>
                    <a:pt x="266" y="160"/>
                  </a:cubicBezTo>
                  <a:cubicBezTo>
                    <a:pt x="257" y="160"/>
                    <a:pt x="257" y="168"/>
                    <a:pt x="248" y="168"/>
                  </a:cubicBezTo>
                  <a:cubicBezTo>
                    <a:pt x="221" y="168"/>
                    <a:pt x="203" y="151"/>
                    <a:pt x="203" y="133"/>
                  </a:cubicBezTo>
                  <a:cubicBezTo>
                    <a:pt x="203" y="124"/>
                    <a:pt x="221" y="107"/>
                    <a:pt x="248" y="107"/>
                  </a:cubicBezTo>
                  <a:cubicBezTo>
                    <a:pt x="266" y="107"/>
                    <a:pt x="284" y="115"/>
                    <a:pt x="293" y="124"/>
                  </a:cubicBezTo>
                  <a:cubicBezTo>
                    <a:pt x="443" y="177"/>
                    <a:pt x="443" y="177"/>
                    <a:pt x="443" y="177"/>
                  </a:cubicBezTo>
                  <a:cubicBezTo>
                    <a:pt x="487" y="160"/>
                    <a:pt x="487" y="160"/>
                    <a:pt x="487" y="160"/>
                  </a:cubicBezTo>
                  <a:cubicBezTo>
                    <a:pt x="496" y="142"/>
                    <a:pt x="496" y="133"/>
                    <a:pt x="487" y="124"/>
                  </a:cubicBezTo>
                  <a:close/>
                  <a:moveTo>
                    <a:pt x="425" y="346"/>
                  </a:moveTo>
                  <a:lnTo>
                    <a:pt x="425" y="346"/>
                  </a:lnTo>
                  <a:cubicBezTo>
                    <a:pt x="416" y="355"/>
                    <a:pt x="452" y="364"/>
                    <a:pt x="461" y="337"/>
                  </a:cubicBezTo>
                  <a:cubicBezTo>
                    <a:pt x="469" y="213"/>
                    <a:pt x="443" y="177"/>
                    <a:pt x="443" y="177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408" y="195"/>
                    <a:pt x="443" y="222"/>
                    <a:pt x="425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400" dirty="0">
                <a:latin typeface="微软雅黑" panose="020B0503020204020204" charset="-122"/>
              </a:endParaRPr>
            </a:p>
          </p:txBody>
        </p:sp>
      </p:grpSp>
      <p:grpSp>
        <p:nvGrpSpPr>
          <p:cNvPr id="24" name="Group 57"/>
          <p:cNvGrpSpPr/>
          <p:nvPr/>
        </p:nvGrpSpPr>
        <p:grpSpPr>
          <a:xfrm rot="21316916">
            <a:off x="3547227" y="3170712"/>
            <a:ext cx="1099186" cy="1099473"/>
            <a:chOff x="5013110" y="5059616"/>
            <a:chExt cx="3378533" cy="3379413"/>
          </a:xfrm>
        </p:grpSpPr>
        <p:sp>
          <p:nvSpPr>
            <p:cNvPr id="26" name="Oval 59"/>
            <p:cNvSpPr/>
            <p:nvPr/>
          </p:nvSpPr>
          <p:spPr>
            <a:xfrm>
              <a:off x="5013110" y="5059616"/>
              <a:ext cx="3378533" cy="3379413"/>
            </a:xfrm>
            <a:prstGeom prst="ellipse">
              <a:avLst/>
            </a:prstGeom>
            <a:solidFill>
              <a:schemeClr val="bg1">
                <a:lumMod val="75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 sz="1400" dirty="0"/>
            </a:p>
          </p:txBody>
        </p:sp>
        <p:sp>
          <p:nvSpPr>
            <p:cNvPr id="27" name="Oval 60"/>
            <p:cNvSpPr/>
            <p:nvPr/>
          </p:nvSpPr>
          <p:spPr>
            <a:xfrm>
              <a:off x="5286108" y="5332684"/>
              <a:ext cx="2832536" cy="283327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 sz="1400" dirty="0"/>
            </a:p>
          </p:txBody>
        </p:sp>
      </p:grpSp>
      <p:sp>
        <p:nvSpPr>
          <p:cNvPr id="25" name="Freeform 104"/>
          <p:cNvSpPr>
            <a:spLocks noChangeArrowheads="1"/>
          </p:cNvSpPr>
          <p:nvPr/>
        </p:nvSpPr>
        <p:spPr bwMode="auto">
          <a:xfrm>
            <a:off x="3899824" y="3541864"/>
            <a:ext cx="442414" cy="297552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1400" dirty="0">
              <a:latin typeface="微软雅黑" panose="020B0503020204020204" charset="-122"/>
            </a:endParaRPr>
          </a:p>
        </p:txBody>
      </p:sp>
      <p:grpSp>
        <p:nvGrpSpPr>
          <p:cNvPr id="28" name="Group 83"/>
          <p:cNvGrpSpPr/>
          <p:nvPr/>
        </p:nvGrpSpPr>
        <p:grpSpPr>
          <a:xfrm>
            <a:off x="5762289" y="3207793"/>
            <a:ext cx="1968655" cy="1025311"/>
            <a:chOff x="3913901" y="5865040"/>
            <a:chExt cx="3322518" cy="1730427"/>
          </a:xfrm>
        </p:grpSpPr>
        <p:cxnSp>
          <p:nvCxnSpPr>
            <p:cNvPr id="29" name="直接连接符 84"/>
            <p:cNvCxnSpPr/>
            <p:nvPr/>
          </p:nvCxnSpPr>
          <p:spPr>
            <a:xfrm flipV="1">
              <a:off x="5664989" y="6731856"/>
              <a:ext cx="1571430" cy="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0" name="弧形 85"/>
            <p:cNvSpPr/>
            <p:nvPr/>
          </p:nvSpPr>
          <p:spPr>
            <a:xfrm rot="16200000">
              <a:off x="3913901" y="5865040"/>
              <a:ext cx="1730427" cy="1730428"/>
            </a:xfrm>
            <a:prstGeom prst="arc">
              <a:avLst>
                <a:gd name="adj1" fmla="val 2657162"/>
                <a:gd name="adj2" fmla="val 8176062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lt1"/>
                </a:solidFill>
                <a:latin typeface="微软雅黑" panose="020B0503020204020204" charset="-122"/>
              </a:endParaRPr>
            </a:p>
          </p:txBody>
        </p:sp>
      </p:grpSp>
      <p:grpSp>
        <p:nvGrpSpPr>
          <p:cNvPr id="31" name="Group 101"/>
          <p:cNvGrpSpPr/>
          <p:nvPr/>
        </p:nvGrpSpPr>
        <p:grpSpPr>
          <a:xfrm>
            <a:off x="7912965" y="3207793"/>
            <a:ext cx="1968655" cy="1025311"/>
            <a:chOff x="3913901" y="5865040"/>
            <a:chExt cx="3322518" cy="1730427"/>
          </a:xfrm>
        </p:grpSpPr>
        <p:cxnSp>
          <p:nvCxnSpPr>
            <p:cNvPr id="32" name="直接连接符 84"/>
            <p:cNvCxnSpPr/>
            <p:nvPr/>
          </p:nvCxnSpPr>
          <p:spPr>
            <a:xfrm flipV="1">
              <a:off x="5664989" y="6731856"/>
              <a:ext cx="1571430" cy="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3" name="弧形 85"/>
            <p:cNvSpPr/>
            <p:nvPr/>
          </p:nvSpPr>
          <p:spPr>
            <a:xfrm rot="16200000">
              <a:off x="3913901" y="5865040"/>
              <a:ext cx="1730427" cy="1730428"/>
            </a:xfrm>
            <a:prstGeom prst="arc">
              <a:avLst>
                <a:gd name="adj1" fmla="val 2657162"/>
                <a:gd name="adj2" fmla="val 8176062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lt1"/>
                </a:solidFill>
                <a:latin typeface="微软雅黑" panose="020B0503020204020204" charset="-122"/>
              </a:endParaRPr>
            </a:p>
          </p:txBody>
        </p:sp>
      </p:grpSp>
      <p:grpSp>
        <p:nvGrpSpPr>
          <p:cNvPr id="34" name="Group 104"/>
          <p:cNvGrpSpPr/>
          <p:nvPr/>
        </p:nvGrpSpPr>
        <p:grpSpPr>
          <a:xfrm>
            <a:off x="1454836" y="3207793"/>
            <a:ext cx="1968655" cy="1025311"/>
            <a:chOff x="3913901" y="5865040"/>
            <a:chExt cx="3322518" cy="1730427"/>
          </a:xfrm>
        </p:grpSpPr>
        <p:cxnSp>
          <p:nvCxnSpPr>
            <p:cNvPr id="35" name="直接连接符 84"/>
            <p:cNvCxnSpPr/>
            <p:nvPr/>
          </p:nvCxnSpPr>
          <p:spPr>
            <a:xfrm flipV="1">
              <a:off x="5664989" y="6731856"/>
              <a:ext cx="1571430" cy="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6" name="弧形 85"/>
            <p:cNvSpPr/>
            <p:nvPr/>
          </p:nvSpPr>
          <p:spPr>
            <a:xfrm rot="16200000">
              <a:off x="3913901" y="5865040"/>
              <a:ext cx="1730427" cy="1730428"/>
            </a:xfrm>
            <a:prstGeom prst="arc">
              <a:avLst>
                <a:gd name="adj1" fmla="val 2657162"/>
                <a:gd name="adj2" fmla="val 8176062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lt1"/>
                </a:solidFill>
                <a:latin typeface="微软雅黑" panose="020B0503020204020204" charset="-122"/>
              </a:endParaRPr>
            </a:p>
          </p:txBody>
        </p:sp>
      </p:grpSp>
      <p:grpSp>
        <p:nvGrpSpPr>
          <p:cNvPr id="37" name="Group 107"/>
          <p:cNvGrpSpPr/>
          <p:nvPr/>
        </p:nvGrpSpPr>
        <p:grpSpPr>
          <a:xfrm>
            <a:off x="9918369" y="3163620"/>
            <a:ext cx="1099186" cy="1099473"/>
            <a:chOff x="9907711" y="7463571"/>
            <a:chExt cx="1999231" cy="1999752"/>
          </a:xfrm>
        </p:grpSpPr>
        <p:grpSp>
          <p:nvGrpSpPr>
            <p:cNvPr id="38" name="Group 108"/>
            <p:cNvGrpSpPr/>
            <p:nvPr/>
          </p:nvGrpSpPr>
          <p:grpSpPr>
            <a:xfrm rot="21316916">
              <a:off x="9907711" y="7463571"/>
              <a:ext cx="1999231" cy="1999752"/>
              <a:chOff x="5013110" y="5059616"/>
              <a:chExt cx="3378533" cy="3379413"/>
            </a:xfrm>
          </p:grpSpPr>
          <p:sp>
            <p:nvSpPr>
              <p:cNvPr id="40" name="Oval 110"/>
              <p:cNvSpPr/>
              <p:nvPr/>
            </p:nvSpPr>
            <p:spPr>
              <a:xfrm>
                <a:off x="5013110" y="5059616"/>
                <a:ext cx="3378533" cy="3379413"/>
              </a:xfrm>
              <a:prstGeom prst="ellipse">
                <a:avLst/>
              </a:prstGeom>
              <a:solidFill>
                <a:schemeClr val="bg1">
                  <a:lumMod val="50000"/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sz="1400" dirty="0"/>
              </a:p>
            </p:txBody>
          </p:sp>
          <p:sp>
            <p:nvSpPr>
              <p:cNvPr id="41" name="Oval 111"/>
              <p:cNvSpPr/>
              <p:nvPr/>
            </p:nvSpPr>
            <p:spPr>
              <a:xfrm>
                <a:off x="5286108" y="5332684"/>
                <a:ext cx="2832536" cy="283327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19419" tIns="109710" rIns="219419" bIns="109710" rtlCol="0" anchor="ctr"/>
              <a:lstStyle/>
              <a:p>
                <a:pPr algn="ctr"/>
                <a:endParaRPr lang="bg-BG" sz="1400" dirty="0"/>
              </a:p>
            </p:txBody>
          </p:sp>
        </p:grpSp>
        <p:sp>
          <p:nvSpPr>
            <p:cNvPr id="39" name="Freeform 104"/>
            <p:cNvSpPr>
              <a:spLocks noChangeArrowheads="1"/>
            </p:cNvSpPr>
            <p:nvPr/>
          </p:nvSpPr>
          <p:spPr bwMode="auto">
            <a:xfrm>
              <a:off x="10528124" y="8136492"/>
              <a:ext cx="804676" cy="541196"/>
            </a:xfrm>
            <a:custGeom>
              <a:avLst/>
              <a:gdLst>
                <a:gd name="T0" fmla="*/ 203 w 497"/>
                <a:gd name="T1" fmla="*/ 257 h 337"/>
                <a:gd name="T2" fmla="*/ 203 w 497"/>
                <a:gd name="T3" fmla="*/ 257 h 337"/>
                <a:gd name="T4" fmla="*/ 221 w 497"/>
                <a:gd name="T5" fmla="*/ 327 h 337"/>
                <a:gd name="T6" fmla="*/ 283 w 497"/>
                <a:gd name="T7" fmla="*/ 310 h 337"/>
                <a:gd name="T8" fmla="*/ 398 w 497"/>
                <a:gd name="T9" fmla="*/ 9 h 337"/>
                <a:gd name="T10" fmla="*/ 203 w 497"/>
                <a:gd name="T11" fmla="*/ 257 h 337"/>
                <a:gd name="T12" fmla="*/ 248 w 497"/>
                <a:gd name="T13" fmla="*/ 71 h 337"/>
                <a:gd name="T14" fmla="*/ 248 w 497"/>
                <a:gd name="T15" fmla="*/ 71 h 337"/>
                <a:gd name="T16" fmla="*/ 274 w 497"/>
                <a:gd name="T17" fmla="*/ 71 h 337"/>
                <a:gd name="T18" fmla="*/ 310 w 497"/>
                <a:gd name="T19" fmla="*/ 26 h 337"/>
                <a:gd name="T20" fmla="*/ 248 w 497"/>
                <a:gd name="T21" fmla="*/ 17 h 337"/>
                <a:gd name="T22" fmla="*/ 0 w 497"/>
                <a:gd name="T23" fmla="*/ 283 h 337"/>
                <a:gd name="T24" fmla="*/ 0 w 497"/>
                <a:gd name="T25" fmla="*/ 310 h 337"/>
                <a:gd name="T26" fmla="*/ 26 w 497"/>
                <a:gd name="T27" fmla="*/ 336 h 337"/>
                <a:gd name="T28" fmla="*/ 53 w 497"/>
                <a:gd name="T29" fmla="*/ 310 h 337"/>
                <a:gd name="T30" fmla="*/ 53 w 497"/>
                <a:gd name="T31" fmla="*/ 283 h 337"/>
                <a:gd name="T32" fmla="*/ 248 w 497"/>
                <a:gd name="T33" fmla="*/ 71 h 337"/>
                <a:gd name="T34" fmla="*/ 425 w 497"/>
                <a:gd name="T35" fmla="*/ 98 h 337"/>
                <a:gd name="T36" fmla="*/ 425 w 497"/>
                <a:gd name="T37" fmla="*/ 98 h 337"/>
                <a:gd name="T38" fmla="*/ 407 w 497"/>
                <a:gd name="T39" fmla="*/ 151 h 337"/>
                <a:gd name="T40" fmla="*/ 442 w 497"/>
                <a:gd name="T41" fmla="*/ 283 h 337"/>
                <a:gd name="T42" fmla="*/ 442 w 497"/>
                <a:gd name="T43" fmla="*/ 310 h 337"/>
                <a:gd name="T44" fmla="*/ 469 w 497"/>
                <a:gd name="T45" fmla="*/ 336 h 337"/>
                <a:gd name="T46" fmla="*/ 469 w 497"/>
                <a:gd name="T47" fmla="*/ 336 h 337"/>
                <a:gd name="T48" fmla="*/ 496 w 497"/>
                <a:gd name="T49" fmla="*/ 310 h 337"/>
                <a:gd name="T50" fmla="*/ 496 w 497"/>
                <a:gd name="T51" fmla="*/ 283 h 337"/>
                <a:gd name="T52" fmla="*/ 425 w 497"/>
                <a:gd name="T53" fmla="*/ 9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7" h="337">
                  <a:moveTo>
                    <a:pt x="203" y="257"/>
                  </a:moveTo>
                  <a:lnTo>
                    <a:pt x="203" y="257"/>
                  </a:lnTo>
                  <a:cubicBezTo>
                    <a:pt x="186" y="283"/>
                    <a:pt x="194" y="310"/>
                    <a:pt x="221" y="327"/>
                  </a:cubicBezTo>
                  <a:cubicBezTo>
                    <a:pt x="239" y="336"/>
                    <a:pt x="266" y="336"/>
                    <a:pt x="283" y="310"/>
                  </a:cubicBezTo>
                  <a:cubicBezTo>
                    <a:pt x="301" y="274"/>
                    <a:pt x="407" y="9"/>
                    <a:pt x="398" y="9"/>
                  </a:cubicBezTo>
                  <a:cubicBezTo>
                    <a:pt x="389" y="0"/>
                    <a:pt x="221" y="230"/>
                    <a:pt x="203" y="257"/>
                  </a:cubicBezTo>
                  <a:close/>
                  <a:moveTo>
                    <a:pt x="248" y="71"/>
                  </a:moveTo>
                  <a:lnTo>
                    <a:pt x="248" y="71"/>
                  </a:lnTo>
                  <a:cubicBezTo>
                    <a:pt x="257" y="71"/>
                    <a:pt x="266" y="71"/>
                    <a:pt x="274" y="71"/>
                  </a:cubicBezTo>
                  <a:cubicBezTo>
                    <a:pt x="292" y="53"/>
                    <a:pt x="301" y="44"/>
                    <a:pt x="310" y="26"/>
                  </a:cubicBezTo>
                  <a:cubicBezTo>
                    <a:pt x="292" y="17"/>
                    <a:pt x="274" y="17"/>
                    <a:pt x="248" y="17"/>
                  </a:cubicBezTo>
                  <a:cubicBezTo>
                    <a:pt x="106" y="17"/>
                    <a:pt x="0" y="133"/>
                    <a:pt x="0" y="283"/>
                  </a:cubicBezTo>
                  <a:cubicBezTo>
                    <a:pt x="0" y="292"/>
                    <a:pt x="0" y="301"/>
                    <a:pt x="0" y="310"/>
                  </a:cubicBezTo>
                  <a:cubicBezTo>
                    <a:pt x="0" y="327"/>
                    <a:pt x="17" y="336"/>
                    <a:pt x="26" y="336"/>
                  </a:cubicBezTo>
                  <a:cubicBezTo>
                    <a:pt x="44" y="336"/>
                    <a:pt x="53" y="319"/>
                    <a:pt x="53" y="310"/>
                  </a:cubicBezTo>
                  <a:cubicBezTo>
                    <a:pt x="53" y="301"/>
                    <a:pt x="53" y="292"/>
                    <a:pt x="53" y="283"/>
                  </a:cubicBezTo>
                  <a:cubicBezTo>
                    <a:pt x="53" y="160"/>
                    <a:pt x="132" y="71"/>
                    <a:pt x="248" y="71"/>
                  </a:cubicBezTo>
                  <a:close/>
                  <a:moveTo>
                    <a:pt x="425" y="98"/>
                  </a:moveTo>
                  <a:lnTo>
                    <a:pt x="425" y="98"/>
                  </a:lnTo>
                  <a:cubicBezTo>
                    <a:pt x="416" y="115"/>
                    <a:pt x="416" y="133"/>
                    <a:pt x="407" y="151"/>
                  </a:cubicBezTo>
                  <a:cubicBezTo>
                    <a:pt x="433" y="186"/>
                    <a:pt x="442" y="239"/>
                    <a:pt x="442" y="283"/>
                  </a:cubicBezTo>
                  <a:cubicBezTo>
                    <a:pt x="442" y="292"/>
                    <a:pt x="442" y="301"/>
                    <a:pt x="442" y="310"/>
                  </a:cubicBezTo>
                  <a:cubicBezTo>
                    <a:pt x="442" y="319"/>
                    <a:pt x="451" y="336"/>
                    <a:pt x="469" y="336"/>
                  </a:cubicBezTo>
                  <a:lnTo>
                    <a:pt x="469" y="336"/>
                  </a:lnTo>
                  <a:cubicBezTo>
                    <a:pt x="478" y="336"/>
                    <a:pt x="496" y="327"/>
                    <a:pt x="496" y="310"/>
                  </a:cubicBezTo>
                  <a:cubicBezTo>
                    <a:pt x="496" y="301"/>
                    <a:pt x="496" y="292"/>
                    <a:pt x="496" y="283"/>
                  </a:cubicBezTo>
                  <a:cubicBezTo>
                    <a:pt x="496" y="213"/>
                    <a:pt x="469" y="151"/>
                    <a:pt x="425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1400" dirty="0">
                <a:latin typeface="微软雅黑" panose="020B050302020402020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95558" y="4393749"/>
            <a:ext cx="11024342" cy="880815"/>
            <a:chOff x="694606" y="4393749"/>
            <a:chExt cx="11024342" cy="880815"/>
          </a:xfrm>
        </p:grpSpPr>
        <p:sp>
          <p:nvSpPr>
            <p:cNvPr id="42" name="TextBox 41"/>
            <p:cNvSpPr txBox="1"/>
            <p:nvPr/>
          </p:nvSpPr>
          <p:spPr>
            <a:xfrm>
              <a:off x="5408505" y="4393749"/>
              <a:ext cx="1583690" cy="427355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algn="ctr"/>
              <a:r>
                <a:rPr lang="zh-CN" altLang="id-ID" sz="1600" b="1" dirty="0">
                  <a:solidFill>
                    <a:schemeClr val="tx2"/>
                  </a:solidFill>
                  <a:latin typeface="微软雅黑" panose="020B0503020204020204" charset="-122"/>
                  <a:cs typeface="Aparajita" panose="020B0604020202020204" pitchFamily="34" charset="0"/>
                </a:rPr>
                <a:t>参加企业活动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9886752" y="4393749"/>
              <a:ext cx="1177290" cy="427355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algn="ctr"/>
              <a:r>
                <a:rPr lang="zh-CN" altLang="id-ID" sz="1600" b="1" dirty="0">
                  <a:solidFill>
                    <a:schemeClr val="tx2"/>
                  </a:solidFill>
                  <a:latin typeface="微软雅黑" panose="020B0503020204020204" charset="-122"/>
                  <a:cs typeface="Aparajita" panose="020B0604020202020204" pitchFamily="34" charset="0"/>
                </a:rPr>
                <a:t>定期维护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94606" y="4770374"/>
              <a:ext cx="2557814" cy="504190"/>
            </a:xfrm>
            <a:prstGeom prst="rect">
              <a:avLst/>
            </a:prstGeom>
            <a:noFill/>
          </p:spPr>
          <p:txBody>
            <a:bodyPr wrap="square" lIns="182843" tIns="91422" rIns="182843" bIns="91422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请在此处添加详细描述文本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311440" y="4393749"/>
              <a:ext cx="1177290" cy="427355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algn="ctr"/>
              <a:r>
                <a:rPr lang="zh-CN" altLang="id-ID" sz="1600" b="1" dirty="0">
                  <a:solidFill>
                    <a:schemeClr val="tx2"/>
                  </a:solidFill>
                  <a:latin typeface="微软雅黑" panose="020B0503020204020204" charset="-122"/>
                  <a:cs typeface="Aparajita" panose="020B0604020202020204" pitchFamily="34" charset="0"/>
                </a:rPr>
                <a:t>参观企业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993856" y="4770374"/>
              <a:ext cx="2527398" cy="504190"/>
            </a:xfrm>
            <a:prstGeom prst="rect">
              <a:avLst/>
            </a:prstGeom>
            <a:noFill/>
          </p:spPr>
          <p:txBody>
            <a:bodyPr wrap="square" lIns="182843" tIns="91422" rIns="182843" bIns="91422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请在此处添加详细描述文本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191550" y="4770374"/>
              <a:ext cx="2527398" cy="504190"/>
            </a:xfrm>
            <a:prstGeom prst="rect">
              <a:avLst/>
            </a:prstGeom>
            <a:noFill/>
          </p:spPr>
          <p:txBody>
            <a:bodyPr wrap="square" lIns="182843" tIns="91422" rIns="182843" bIns="91422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请在此处添加详细描述文本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860897" y="2057417"/>
            <a:ext cx="6828421" cy="946489"/>
            <a:chOff x="2859945" y="2057417"/>
            <a:chExt cx="6828421" cy="946489"/>
          </a:xfrm>
        </p:grpSpPr>
        <p:sp>
          <p:nvSpPr>
            <p:cNvPr id="46" name="TextBox 45"/>
            <p:cNvSpPr txBox="1"/>
            <p:nvPr/>
          </p:nvSpPr>
          <p:spPr>
            <a:xfrm>
              <a:off x="7673762" y="2576551"/>
              <a:ext cx="1380490" cy="427355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algn="ctr"/>
              <a:r>
                <a:rPr lang="zh-CN" altLang="id-ID" sz="1600" b="1" dirty="0">
                  <a:solidFill>
                    <a:schemeClr val="tx2"/>
                  </a:solidFill>
                  <a:latin typeface="微软雅黑" panose="020B0503020204020204" charset="-122"/>
                  <a:cs typeface="Aparajita" panose="020B0604020202020204" pitchFamily="34" charset="0"/>
                </a:rPr>
                <a:t>专家座谈会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476782" y="2576551"/>
              <a:ext cx="1177290" cy="427355"/>
            </a:xfrm>
            <a:prstGeom prst="rect">
              <a:avLst/>
            </a:prstGeom>
            <a:noFill/>
          </p:spPr>
          <p:txBody>
            <a:bodyPr wrap="none" lIns="182843" tIns="91422" rIns="182843" bIns="91422" rtlCol="0">
              <a:spAutoFit/>
            </a:bodyPr>
            <a:lstStyle/>
            <a:p>
              <a:pPr algn="ctr"/>
              <a:r>
                <a:rPr lang="zh-CN" altLang="id-ID" sz="1600" b="1" dirty="0">
                  <a:solidFill>
                    <a:schemeClr val="tx2"/>
                  </a:solidFill>
                  <a:latin typeface="微软雅黑" panose="020B0503020204020204" charset="-122"/>
                  <a:cs typeface="Aparajita" panose="020B0604020202020204" pitchFamily="34" charset="0"/>
                </a:rPr>
                <a:t>参与培训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859945" y="2057417"/>
              <a:ext cx="2527398" cy="504190"/>
            </a:xfrm>
            <a:prstGeom prst="rect">
              <a:avLst/>
            </a:prstGeom>
            <a:noFill/>
          </p:spPr>
          <p:txBody>
            <a:bodyPr wrap="square" lIns="182843" tIns="91422" rIns="182843" bIns="91422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请在此处添加详细描述文本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160968" y="2057417"/>
              <a:ext cx="2527398" cy="504190"/>
            </a:xfrm>
            <a:prstGeom prst="rect">
              <a:avLst/>
            </a:prstGeom>
            <a:noFill/>
          </p:spPr>
          <p:txBody>
            <a:bodyPr wrap="square" lIns="182843" tIns="91422" rIns="182843" bIns="91422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请在此处添加详细描述文本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-6801" y="260648"/>
            <a:ext cx="2868295" cy="576064"/>
            <a:chOff x="3563888" y="1131590"/>
            <a:chExt cx="2151502" cy="432048"/>
          </a:xfrm>
        </p:grpSpPr>
        <p:sp>
          <p:nvSpPr>
            <p:cNvPr id="57" name="TextBox 56"/>
            <p:cNvSpPr txBox="1"/>
            <p:nvPr/>
          </p:nvSpPr>
          <p:spPr>
            <a:xfrm>
              <a:off x="3923980" y="1220649"/>
              <a:ext cx="1791410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 dirty="0">
                  <a:sym typeface="+mn-ea"/>
                </a:rPr>
                <a:t>人才库的运营管理  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58" name="矩形 57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02</a:t>
              </a:r>
              <a:endParaRPr lang="zh-CN" altLang="en-US" sz="1300" b="1" dirty="0"/>
            </a:p>
          </p:txBody>
        </p:sp>
      </p:grpSp>
      <p:sp>
        <p:nvSpPr>
          <p:cNvPr id="5" name="TextBox 14"/>
          <p:cNvSpPr txBox="1"/>
          <p:nvPr/>
        </p:nvSpPr>
        <p:spPr>
          <a:xfrm>
            <a:off x="569182" y="1340775"/>
            <a:ext cx="261620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分类培养 </a:t>
            </a:r>
            <a:r>
              <a:rPr lang="en-US" altLang="zh-CN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— </a:t>
            </a: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外部人才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698">
        <p14:prism/>
      </p:transition>
    </mc:Choice>
    <mc:Fallback xmlns="">
      <p:transition spd="slow" advTm="96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5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25" grpId="0" bldLvl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3647887" y="1985577"/>
            <a:ext cx="4443258" cy="3675671"/>
            <a:chOff x="2037100" y="1047750"/>
            <a:chExt cx="2601781" cy="2152315"/>
          </a:xfrm>
        </p:grpSpPr>
        <p:sp>
          <p:nvSpPr>
            <p:cNvPr id="5" name="Freeform 5"/>
            <p:cNvSpPr/>
            <p:nvPr/>
          </p:nvSpPr>
          <p:spPr bwMode="auto">
            <a:xfrm>
              <a:off x="2037100" y="1047750"/>
              <a:ext cx="980381" cy="1176458"/>
            </a:xfrm>
            <a:custGeom>
              <a:avLst/>
              <a:gdLst>
                <a:gd name="T0" fmla="*/ 325 w 650"/>
                <a:gd name="T1" fmla="*/ 0 h 780"/>
                <a:gd name="T2" fmla="*/ 488 w 650"/>
                <a:gd name="T3" fmla="*/ 98 h 780"/>
                <a:gd name="T4" fmla="*/ 650 w 650"/>
                <a:gd name="T5" fmla="*/ 195 h 780"/>
                <a:gd name="T6" fmla="*/ 650 w 650"/>
                <a:gd name="T7" fmla="*/ 390 h 780"/>
                <a:gd name="T8" fmla="*/ 650 w 650"/>
                <a:gd name="T9" fmla="*/ 585 h 780"/>
                <a:gd name="T10" fmla="*/ 488 w 650"/>
                <a:gd name="T11" fmla="*/ 682 h 780"/>
                <a:gd name="T12" fmla="*/ 325 w 650"/>
                <a:gd name="T13" fmla="*/ 780 h 780"/>
                <a:gd name="T14" fmla="*/ 163 w 650"/>
                <a:gd name="T15" fmla="*/ 682 h 780"/>
                <a:gd name="T16" fmla="*/ 0 w 650"/>
                <a:gd name="T17" fmla="*/ 585 h 780"/>
                <a:gd name="T18" fmla="*/ 0 w 650"/>
                <a:gd name="T19" fmla="*/ 390 h 780"/>
                <a:gd name="T20" fmla="*/ 0 w 650"/>
                <a:gd name="T21" fmla="*/ 195 h 780"/>
                <a:gd name="T22" fmla="*/ 163 w 650"/>
                <a:gd name="T23" fmla="*/ 98 h 780"/>
                <a:gd name="T24" fmla="*/ 325 w 650"/>
                <a:gd name="T25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0" h="780">
                  <a:moveTo>
                    <a:pt x="325" y="0"/>
                  </a:moveTo>
                  <a:lnTo>
                    <a:pt x="488" y="98"/>
                  </a:lnTo>
                  <a:lnTo>
                    <a:pt x="650" y="195"/>
                  </a:lnTo>
                  <a:lnTo>
                    <a:pt x="650" y="390"/>
                  </a:lnTo>
                  <a:lnTo>
                    <a:pt x="650" y="585"/>
                  </a:lnTo>
                  <a:lnTo>
                    <a:pt x="488" y="682"/>
                  </a:lnTo>
                  <a:lnTo>
                    <a:pt x="325" y="780"/>
                  </a:lnTo>
                  <a:lnTo>
                    <a:pt x="163" y="682"/>
                  </a:lnTo>
                  <a:lnTo>
                    <a:pt x="0" y="585"/>
                  </a:lnTo>
                  <a:lnTo>
                    <a:pt x="0" y="390"/>
                  </a:lnTo>
                  <a:lnTo>
                    <a:pt x="0" y="195"/>
                  </a:lnTo>
                  <a:lnTo>
                    <a:pt x="163" y="98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1F49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3120044" y="1047750"/>
              <a:ext cx="980381" cy="1176458"/>
            </a:xfrm>
            <a:custGeom>
              <a:avLst/>
              <a:gdLst>
                <a:gd name="T0" fmla="*/ 325 w 650"/>
                <a:gd name="T1" fmla="*/ 0 h 780"/>
                <a:gd name="T2" fmla="*/ 488 w 650"/>
                <a:gd name="T3" fmla="*/ 98 h 780"/>
                <a:gd name="T4" fmla="*/ 650 w 650"/>
                <a:gd name="T5" fmla="*/ 195 h 780"/>
                <a:gd name="T6" fmla="*/ 650 w 650"/>
                <a:gd name="T7" fmla="*/ 390 h 780"/>
                <a:gd name="T8" fmla="*/ 650 w 650"/>
                <a:gd name="T9" fmla="*/ 585 h 780"/>
                <a:gd name="T10" fmla="*/ 488 w 650"/>
                <a:gd name="T11" fmla="*/ 682 h 780"/>
                <a:gd name="T12" fmla="*/ 325 w 650"/>
                <a:gd name="T13" fmla="*/ 780 h 780"/>
                <a:gd name="T14" fmla="*/ 163 w 650"/>
                <a:gd name="T15" fmla="*/ 682 h 780"/>
                <a:gd name="T16" fmla="*/ 0 w 650"/>
                <a:gd name="T17" fmla="*/ 585 h 780"/>
                <a:gd name="T18" fmla="*/ 0 w 650"/>
                <a:gd name="T19" fmla="*/ 390 h 780"/>
                <a:gd name="T20" fmla="*/ 0 w 650"/>
                <a:gd name="T21" fmla="*/ 195 h 780"/>
                <a:gd name="T22" fmla="*/ 163 w 650"/>
                <a:gd name="T23" fmla="*/ 98 h 780"/>
                <a:gd name="T24" fmla="*/ 325 w 650"/>
                <a:gd name="T25" fmla="*/ 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0" h="780">
                  <a:moveTo>
                    <a:pt x="325" y="0"/>
                  </a:moveTo>
                  <a:lnTo>
                    <a:pt x="488" y="98"/>
                  </a:lnTo>
                  <a:lnTo>
                    <a:pt x="650" y="195"/>
                  </a:lnTo>
                  <a:lnTo>
                    <a:pt x="650" y="390"/>
                  </a:lnTo>
                  <a:lnTo>
                    <a:pt x="650" y="585"/>
                  </a:lnTo>
                  <a:lnTo>
                    <a:pt x="488" y="682"/>
                  </a:lnTo>
                  <a:lnTo>
                    <a:pt x="325" y="780"/>
                  </a:lnTo>
                  <a:lnTo>
                    <a:pt x="163" y="682"/>
                  </a:lnTo>
                  <a:lnTo>
                    <a:pt x="0" y="585"/>
                  </a:lnTo>
                  <a:lnTo>
                    <a:pt x="0" y="390"/>
                  </a:lnTo>
                  <a:lnTo>
                    <a:pt x="0" y="195"/>
                  </a:lnTo>
                  <a:lnTo>
                    <a:pt x="163" y="98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2577064" y="2025115"/>
              <a:ext cx="978873" cy="1174950"/>
            </a:xfrm>
            <a:custGeom>
              <a:avLst/>
              <a:gdLst>
                <a:gd name="T0" fmla="*/ 324 w 649"/>
                <a:gd name="T1" fmla="*/ 0 h 779"/>
                <a:gd name="T2" fmla="*/ 487 w 649"/>
                <a:gd name="T3" fmla="*/ 98 h 779"/>
                <a:gd name="T4" fmla="*/ 649 w 649"/>
                <a:gd name="T5" fmla="*/ 195 h 779"/>
                <a:gd name="T6" fmla="*/ 649 w 649"/>
                <a:gd name="T7" fmla="*/ 390 h 779"/>
                <a:gd name="T8" fmla="*/ 649 w 649"/>
                <a:gd name="T9" fmla="*/ 584 h 779"/>
                <a:gd name="T10" fmla="*/ 487 w 649"/>
                <a:gd name="T11" fmla="*/ 682 h 779"/>
                <a:gd name="T12" fmla="*/ 324 w 649"/>
                <a:gd name="T13" fmla="*/ 779 h 779"/>
                <a:gd name="T14" fmla="*/ 162 w 649"/>
                <a:gd name="T15" fmla="*/ 682 h 779"/>
                <a:gd name="T16" fmla="*/ 0 w 649"/>
                <a:gd name="T17" fmla="*/ 584 h 779"/>
                <a:gd name="T18" fmla="*/ 0 w 649"/>
                <a:gd name="T19" fmla="*/ 390 h 779"/>
                <a:gd name="T20" fmla="*/ 0 w 649"/>
                <a:gd name="T21" fmla="*/ 195 h 779"/>
                <a:gd name="T22" fmla="*/ 162 w 649"/>
                <a:gd name="T23" fmla="*/ 98 h 779"/>
                <a:gd name="T24" fmla="*/ 324 w 649"/>
                <a:gd name="T25" fmla="*/ 0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" h="779">
                  <a:moveTo>
                    <a:pt x="324" y="0"/>
                  </a:moveTo>
                  <a:lnTo>
                    <a:pt x="487" y="98"/>
                  </a:lnTo>
                  <a:lnTo>
                    <a:pt x="649" y="195"/>
                  </a:lnTo>
                  <a:lnTo>
                    <a:pt x="649" y="390"/>
                  </a:lnTo>
                  <a:lnTo>
                    <a:pt x="649" y="584"/>
                  </a:lnTo>
                  <a:lnTo>
                    <a:pt x="487" y="682"/>
                  </a:lnTo>
                  <a:lnTo>
                    <a:pt x="324" y="779"/>
                  </a:lnTo>
                  <a:lnTo>
                    <a:pt x="162" y="682"/>
                  </a:lnTo>
                  <a:lnTo>
                    <a:pt x="0" y="584"/>
                  </a:lnTo>
                  <a:lnTo>
                    <a:pt x="0" y="390"/>
                  </a:lnTo>
                  <a:lnTo>
                    <a:pt x="0" y="195"/>
                  </a:lnTo>
                  <a:lnTo>
                    <a:pt x="162" y="98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3658500" y="2025115"/>
              <a:ext cx="980381" cy="1174950"/>
            </a:xfrm>
            <a:custGeom>
              <a:avLst/>
              <a:gdLst>
                <a:gd name="T0" fmla="*/ 325 w 650"/>
                <a:gd name="T1" fmla="*/ 0 h 779"/>
                <a:gd name="T2" fmla="*/ 488 w 650"/>
                <a:gd name="T3" fmla="*/ 98 h 779"/>
                <a:gd name="T4" fmla="*/ 650 w 650"/>
                <a:gd name="T5" fmla="*/ 195 h 779"/>
                <a:gd name="T6" fmla="*/ 650 w 650"/>
                <a:gd name="T7" fmla="*/ 390 h 779"/>
                <a:gd name="T8" fmla="*/ 650 w 650"/>
                <a:gd name="T9" fmla="*/ 584 h 779"/>
                <a:gd name="T10" fmla="*/ 488 w 650"/>
                <a:gd name="T11" fmla="*/ 682 h 779"/>
                <a:gd name="T12" fmla="*/ 325 w 650"/>
                <a:gd name="T13" fmla="*/ 779 h 779"/>
                <a:gd name="T14" fmla="*/ 163 w 650"/>
                <a:gd name="T15" fmla="*/ 682 h 779"/>
                <a:gd name="T16" fmla="*/ 0 w 650"/>
                <a:gd name="T17" fmla="*/ 584 h 779"/>
                <a:gd name="T18" fmla="*/ 0 w 650"/>
                <a:gd name="T19" fmla="*/ 390 h 779"/>
                <a:gd name="T20" fmla="*/ 0 w 650"/>
                <a:gd name="T21" fmla="*/ 195 h 779"/>
                <a:gd name="T22" fmla="*/ 163 w 650"/>
                <a:gd name="T23" fmla="*/ 98 h 779"/>
                <a:gd name="T24" fmla="*/ 325 w 650"/>
                <a:gd name="T25" fmla="*/ 0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0" h="779">
                  <a:moveTo>
                    <a:pt x="325" y="0"/>
                  </a:moveTo>
                  <a:lnTo>
                    <a:pt x="488" y="98"/>
                  </a:lnTo>
                  <a:lnTo>
                    <a:pt x="650" y="195"/>
                  </a:lnTo>
                  <a:lnTo>
                    <a:pt x="650" y="390"/>
                  </a:lnTo>
                  <a:lnTo>
                    <a:pt x="650" y="584"/>
                  </a:lnTo>
                  <a:lnTo>
                    <a:pt x="488" y="682"/>
                  </a:lnTo>
                  <a:lnTo>
                    <a:pt x="325" y="779"/>
                  </a:lnTo>
                  <a:lnTo>
                    <a:pt x="163" y="682"/>
                  </a:lnTo>
                  <a:lnTo>
                    <a:pt x="0" y="584"/>
                  </a:lnTo>
                  <a:lnTo>
                    <a:pt x="0" y="390"/>
                  </a:lnTo>
                  <a:lnTo>
                    <a:pt x="0" y="195"/>
                  </a:lnTo>
                  <a:lnTo>
                    <a:pt x="163" y="98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1F49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9" name="Group 12"/>
            <p:cNvGrpSpPr/>
            <p:nvPr/>
          </p:nvGrpSpPr>
          <p:grpSpPr>
            <a:xfrm>
              <a:off x="3398669" y="1384932"/>
              <a:ext cx="423131" cy="530541"/>
              <a:chOff x="5106627" y="2260366"/>
              <a:chExt cx="324452" cy="406813"/>
            </a:xfrm>
            <a:solidFill>
              <a:schemeClr val="bg1"/>
            </a:solidFill>
          </p:grpSpPr>
          <p:sp>
            <p:nvSpPr>
              <p:cNvPr id="10" name="Freeform 80"/>
              <p:cNvSpPr/>
              <p:nvPr/>
            </p:nvSpPr>
            <p:spPr bwMode="auto">
              <a:xfrm>
                <a:off x="5106627" y="2430079"/>
                <a:ext cx="324452" cy="134772"/>
              </a:xfrm>
              <a:custGeom>
                <a:avLst/>
                <a:gdLst>
                  <a:gd name="T0" fmla="*/ 49 w 98"/>
                  <a:gd name="T1" fmla="*/ 16 h 40"/>
                  <a:gd name="T2" fmla="*/ 2 w 98"/>
                  <a:gd name="T3" fmla="*/ 0 h 40"/>
                  <a:gd name="T4" fmla="*/ 0 w 98"/>
                  <a:gd name="T5" fmla="*/ 5 h 40"/>
                  <a:gd name="T6" fmla="*/ 0 w 98"/>
                  <a:gd name="T7" fmla="*/ 20 h 40"/>
                  <a:gd name="T8" fmla="*/ 49 w 98"/>
                  <a:gd name="T9" fmla="*/ 40 h 40"/>
                  <a:gd name="T10" fmla="*/ 98 w 98"/>
                  <a:gd name="T11" fmla="*/ 20 h 40"/>
                  <a:gd name="T12" fmla="*/ 98 w 98"/>
                  <a:gd name="T13" fmla="*/ 5 h 40"/>
                  <a:gd name="T14" fmla="*/ 96 w 98"/>
                  <a:gd name="T15" fmla="*/ 0 h 40"/>
                  <a:gd name="T16" fmla="*/ 49 w 98"/>
                  <a:gd name="T1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6"/>
                    </a:moveTo>
                    <a:cubicBezTo>
                      <a:pt x="26" y="16"/>
                      <a:pt x="7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ubicBezTo>
                      <a:pt x="91" y="9"/>
                      <a:pt x="72" y="16"/>
                      <a:pt x="4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1" name="Freeform 81"/>
              <p:cNvSpPr/>
              <p:nvPr/>
            </p:nvSpPr>
            <p:spPr bwMode="auto">
              <a:xfrm>
                <a:off x="5106627" y="2534902"/>
                <a:ext cx="324452" cy="132277"/>
              </a:xfrm>
              <a:custGeom>
                <a:avLst/>
                <a:gdLst>
                  <a:gd name="T0" fmla="*/ 49 w 98"/>
                  <a:gd name="T1" fmla="*/ 15 h 40"/>
                  <a:gd name="T2" fmla="*/ 2 w 98"/>
                  <a:gd name="T3" fmla="*/ 0 h 40"/>
                  <a:gd name="T4" fmla="*/ 0 w 98"/>
                  <a:gd name="T5" fmla="*/ 4 h 40"/>
                  <a:gd name="T6" fmla="*/ 0 w 98"/>
                  <a:gd name="T7" fmla="*/ 19 h 40"/>
                  <a:gd name="T8" fmla="*/ 49 w 98"/>
                  <a:gd name="T9" fmla="*/ 40 h 40"/>
                  <a:gd name="T10" fmla="*/ 98 w 98"/>
                  <a:gd name="T11" fmla="*/ 19 h 40"/>
                  <a:gd name="T12" fmla="*/ 98 w 98"/>
                  <a:gd name="T13" fmla="*/ 4 h 40"/>
                  <a:gd name="T14" fmla="*/ 96 w 98"/>
                  <a:gd name="T15" fmla="*/ 0 h 40"/>
                  <a:gd name="T16" fmla="*/ 49 w 98"/>
                  <a:gd name="T17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5"/>
                    </a:moveTo>
                    <a:cubicBezTo>
                      <a:pt x="26" y="15"/>
                      <a:pt x="7" y="9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19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8" y="3"/>
                      <a:pt x="97" y="1"/>
                      <a:pt x="96" y="0"/>
                    </a:cubicBezTo>
                    <a:cubicBezTo>
                      <a:pt x="91" y="9"/>
                      <a:pt x="72" y="15"/>
                      <a:pt x="49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2" name="Freeform 82"/>
              <p:cNvSpPr/>
              <p:nvPr/>
            </p:nvSpPr>
            <p:spPr bwMode="auto">
              <a:xfrm>
                <a:off x="5106627" y="2330248"/>
                <a:ext cx="324452" cy="137269"/>
              </a:xfrm>
              <a:custGeom>
                <a:avLst/>
                <a:gdLst>
                  <a:gd name="T0" fmla="*/ 96 w 98"/>
                  <a:gd name="T1" fmla="*/ 0 h 41"/>
                  <a:gd name="T2" fmla="*/ 49 w 98"/>
                  <a:gd name="T3" fmla="*/ 15 h 41"/>
                  <a:gd name="T4" fmla="*/ 2 w 98"/>
                  <a:gd name="T5" fmla="*/ 0 h 41"/>
                  <a:gd name="T6" fmla="*/ 0 w 98"/>
                  <a:gd name="T7" fmla="*/ 5 h 41"/>
                  <a:gd name="T8" fmla="*/ 0 w 98"/>
                  <a:gd name="T9" fmla="*/ 20 h 41"/>
                  <a:gd name="T10" fmla="*/ 49 w 98"/>
                  <a:gd name="T11" fmla="*/ 41 h 41"/>
                  <a:gd name="T12" fmla="*/ 98 w 98"/>
                  <a:gd name="T13" fmla="*/ 20 h 41"/>
                  <a:gd name="T14" fmla="*/ 98 w 98"/>
                  <a:gd name="T15" fmla="*/ 5 h 41"/>
                  <a:gd name="T16" fmla="*/ 96 w 98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1">
                    <a:moveTo>
                      <a:pt x="96" y="0"/>
                    </a:moveTo>
                    <a:cubicBezTo>
                      <a:pt x="95" y="9"/>
                      <a:pt x="75" y="15"/>
                      <a:pt x="49" y="15"/>
                    </a:cubicBezTo>
                    <a:cubicBezTo>
                      <a:pt x="24" y="15"/>
                      <a:pt x="3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1"/>
                      <a:pt x="49" y="41"/>
                    </a:cubicBezTo>
                    <a:cubicBezTo>
                      <a:pt x="76" y="41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3" name="Oval 83"/>
              <p:cNvSpPr>
                <a:spLocks noChangeArrowheads="1"/>
              </p:cNvSpPr>
              <p:nvPr/>
            </p:nvSpPr>
            <p:spPr bwMode="auto">
              <a:xfrm>
                <a:off x="5111618" y="2260366"/>
                <a:ext cx="316965" cy="10731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14" name="Group 17"/>
            <p:cNvGrpSpPr/>
            <p:nvPr/>
          </p:nvGrpSpPr>
          <p:grpSpPr>
            <a:xfrm>
              <a:off x="2871209" y="2358712"/>
              <a:ext cx="390583" cy="507758"/>
              <a:chOff x="6421904" y="4798576"/>
              <a:chExt cx="299494" cy="389342"/>
            </a:xfrm>
            <a:solidFill>
              <a:schemeClr val="bg1"/>
            </a:solidFill>
          </p:grpSpPr>
          <p:sp>
            <p:nvSpPr>
              <p:cNvPr id="15" name="Freeform 170"/>
              <p:cNvSpPr/>
              <p:nvPr/>
            </p:nvSpPr>
            <p:spPr bwMode="auto">
              <a:xfrm>
                <a:off x="6421904" y="4910886"/>
                <a:ext cx="299494" cy="277032"/>
              </a:xfrm>
              <a:custGeom>
                <a:avLst/>
                <a:gdLst>
                  <a:gd name="T0" fmla="*/ 45 w 90"/>
                  <a:gd name="T1" fmla="*/ 83 h 83"/>
                  <a:gd name="T2" fmla="*/ 90 w 90"/>
                  <a:gd name="T3" fmla="*/ 0 h 83"/>
                  <a:gd name="T4" fmla="*/ 0 w 90"/>
                  <a:gd name="T5" fmla="*/ 0 h 83"/>
                  <a:gd name="T6" fmla="*/ 45 w 90"/>
                  <a:gd name="T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83">
                    <a:moveTo>
                      <a:pt x="45" y="83"/>
                    </a:moveTo>
                    <a:cubicBezTo>
                      <a:pt x="90" y="59"/>
                      <a:pt x="90" y="0"/>
                      <a:pt x="9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59"/>
                      <a:pt x="45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6" name="Freeform 171"/>
              <p:cNvSpPr/>
              <p:nvPr/>
            </p:nvSpPr>
            <p:spPr bwMode="auto">
              <a:xfrm>
                <a:off x="6421904" y="4798576"/>
                <a:ext cx="299494" cy="94840"/>
              </a:xfrm>
              <a:custGeom>
                <a:avLst/>
                <a:gdLst>
                  <a:gd name="T0" fmla="*/ 84 w 90"/>
                  <a:gd name="T1" fmla="*/ 0 h 29"/>
                  <a:gd name="T2" fmla="*/ 68 w 90"/>
                  <a:gd name="T3" fmla="*/ 16 h 29"/>
                  <a:gd name="T4" fmla="*/ 52 w 90"/>
                  <a:gd name="T5" fmla="*/ 0 h 29"/>
                  <a:gd name="T6" fmla="*/ 39 w 90"/>
                  <a:gd name="T7" fmla="*/ 0 h 29"/>
                  <a:gd name="T8" fmla="*/ 23 w 90"/>
                  <a:gd name="T9" fmla="*/ 16 h 29"/>
                  <a:gd name="T10" fmla="*/ 7 w 90"/>
                  <a:gd name="T11" fmla="*/ 0 h 29"/>
                  <a:gd name="T12" fmla="*/ 0 w 90"/>
                  <a:gd name="T13" fmla="*/ 0 h 29"/>
                  <a:gd name="T14" fmla="*/ 0 w 90"/>
                  <a:gd name="T15" fmla="*/ 29 h 29"/>
                  <a:gd name="T16" fmla="*/ 90 w 90"/>
                  <a:gd name="T17" fmla="*/ 29 h 29"/>
                  <a:gd name="T18" fmla="*/ 90 w 90"/>
                  <a:gd name="T19" fmla="*/ 0 h 29"/>
                  <a:gd name="T20" fmla="*/ 84 w 90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0" h="29">
                    <a:moveTo>
                      <a:pt x="84" y="0"/>
                    </a:moveTo>
                    <a:cubicBezTo>
                      <a:pt x="84" y="9"/>
                      <a:pt x="77" y="16"/>
                      <a:pt x="68" y="16"/>
                    </a:cubicBezTo>
                    <a:cubicBezTo>
                      <a:pt x="59" y="16"/>
                      <a:pt x="52" y="9"/>
                      <a:pt x="52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9"/>
                      <a:pt x="32" y="16"/>
                      <a:pt x="23" y="16"/>
                    </a:cubicBezTo>
                    <a:cubicBezTo>
                      <a:pt x="14" y="16"/>
                      <a:pt x="7" y="9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90" y="29"/>
                      <a:pt x="90" y="29"/>
                      <a:pt x="90" y="29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17" name="Group 20"/>
            <p:cNvGrpSpPr/>
            <p:nvPr/>
          </p:nvGrpSpPr>
          <p:grpSpPr>
            <a:xfrm>
              <a:off x="2316846" y="1443100"/>
              <a:ext cx="420888" cy="414208"/>
              <a:chOff x="1587575" y="2265358"/>
              <a:chExt cx="314468" cy="309477"/>
            </a:xfrm>
            <a:solidFill>
              <a:schemeClr val="bg1"/>
            </a:solidFill>
          </p:grpSpPr>
          <p:sp>
            <p:nvSpPr>
              <p:cNvPr id="18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9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20" name="Group 23"/>
            <p:cNvGrpSpPr/>
            <p:nvPr/>
          </p:nvGrpSpPr>
          <p:grpSpPr>
            <a:xfrm>
              <a:off x="3894839" y="2425087"/>
              <a:ext cx="507701" cy="375007"/>
              <a:chOff x="2563427" y="3717902"/>
              <a:chExt cx="439257" cy="324452"/>
            </a:xfrm>
            <a:solidFill>
              <a:schemeClr val="bg1"/>
            </a:solidFill>
          </p:grpSpPr>
          <p:sp>
            <p:nvSpPr>
              <p:cNvPr id="21" name="Freeform 92"/>
              <p:cNvSpPr/>
              <p:nvPr/>
            </p:nvSpPr>
            <p:spPr bwMode="auto">
              <a:xfrm>
                <a:off x="2720660" y="3942523"/>
                <a:ext cx="127286" cy="99831"/>
              </a:xfrm>
              <a:custGeom>
                <a:avLst/>
                <a:gdLst>
                  <a:gd name="T0" fmla="*/ 37 w 38"/>
                  <a:gd name="T1" fmla="*/ 10 h 30"/>
                  <a:gd name="T2" fmla="*/ 1 w 38"/>
                  <a:gd name="T3" fmla="*/ 11 h 30"/>
                  <a:gd name="T4" fmla="*/ 1 w 38"/>
                  <a:gd name="T5" fmla="*/ 13 h 30"/>
                  <a:gd name="T6" fmla="*/ 19 w 38"/>
                  <a:gd name="T7" fmla="*/ 30 h 30"/>
                  <a:gd name="T8" fmla="*/ 36 w 38"/>
                  <a:gd name="T9" fmla="*/ 13 h 30"/>
                  <a:gd name="T10" fmla="*/ 37 w 38"/>
                  <a:gd name="T11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30">
                    <a:moveTo>
                      <a:pt x="37" y="10"/>
                    </a:moveTo>
                    <a:cubicBezTo>
                      <a:pt x="26" y="1"/>
                      <a:pt x="12" y="0"/>
                      <a:pt x="1" y="11"/>
                    </a:cubicBezTo>
                    <a:cubicBezTo>
                      <a:pt x="1" y="11"/>
                      <a:pt x="0" y="12"/>
                      <a:pt x="1" y="13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8" y="11"/>
                      <a:pt x="37" y="11"/>
                      <a:pt x="3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2" name="Freeform 93"/>
              <p:cNvSpPr/>
              <p:nvPr/>
            </p:nvSpPr>
            <p:spPr bwMode="auto">
              <a:xfrm>
                <a:off x="2638300" y="3830213"/>
                <a:ext cx="292007" cy="129781"/>
              </a:xfrm>
              <a:custGeom>
                <a:avLst/>
                <a:gdLst>
                  <a:gd name="T0" fmla="*/ 87 w 88"/>
                  <a:gd name="T1" fmla="*/ 23 h 39"/>
                  <a:gd name="T2" fmla="*/ 0 w 88"/>
                  <a:gd name="T3" fmla="*/ 24 h 39"/>
                  <a:gd name="T4" fmla="*/ 0 w 88"/>
                  <a:gd name="T5" fmla="*/ 26 h 39"/>
                  <a:gd name="T6" fmla="*/ 13 w 88"/>
                  <a:gd name="T7" fmla="*/ 38 h 39"/>
                  <a:gd name="T8" fmla="*/ 15 w 88"/>
                  <a:gd name="T9" fmla="*/ 38 h 39"/>
                  <a:gd name="T10" fmla="*/ 73 w 88"/>
                  <a:gd name="T11" fmla="*/ 38 h 39"/>
                  <a:gd name="T12" fmla="*/ 75 w 88"/>
                  <a:gd name="T13" fmla="*/ 38 h 39"/>
                  <a:gd name="T14" fmla="*/ 88 w 88"/>
                  <a:gd name="T15" fmla="*/ 26 h 39"/>
                  <a:gd name="T16" fmla="*/ 88 w 88"/>
                  <a:gd name="T17" fmla="*/ 26 h 39"/>
                  <a:gd name="T18" fmla="*/ 88 w 88"/>
                  <a:gd name="T19" fmla="*/ 24 h 39"/>
                  <a:gd name="T20" fmla="*/ 87 w 88"/>
                  <a:gd name="T21" fmla="*/ 2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8" h="39">
                    <a:moveTo>
                      <a:pt x="87" y="23"/>
                    </a:moveTo>
                    <a:cubicBezTo>
                      <a:pt x="63" y="0"/>
                      <a:pt x="24" y="0"/>
                      <a:pt x="0" y="24"/>
                    </a:cubicBezTo>
                    <a:cubicBezTo>
                      <a:pt x="0" y="24"/>
                      <a:pt x="0" y="25"/>
                      <a:pt x="0" y="26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3" y="39"/>
                      <a:pt x="14" y="39"/>
                      <a:pt x="15" y="38"/>
                    </a:cubicBezTo>
                    <a:cubicBezTo>
                      <a:pt x="31" y="22"/>
                      <a:pt x="57" y="22"/>
                      <a:pt x="73" y="38"/>
                    </a:cubicBezTo>
                    <a:cubicBezTo>
                      <a:pt x="74" y="39"/>
                      <a:pt x="75" y="39"/>
                      <a:pt x="75" y="38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5"/>
                      <a:pt x="88" y="24"/>
                      <a:pt x="88" y="24"/>
                    </a:cubicBezTo>
                    <a:lnTo>
                      <a:pt x="8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3" name="Freeform 94"/>
              <p:cNvSpPr/>
              <p:nvPr/>
            </p:nvSpPr>
            <p:spPr bwMode="auto">
              <a:xfrm>
                <a:off x="2563427" y="3717902"/>
                <a:ext cx="439257" cy="169713"/>
              </a:xfrm>
              <a:custGeom>
                <a:avLst/>
                <a:gdLst>
                  <a:gd name="T0" fmla="*/ 131 w 132"/>
                  <a:gd name="T1" fmla="*/ 36 h 51"/>
                  <a:gd name="T2" fmla="*/ 131 w 132"/>
                  <a:gd name="T3" fmla="*/ 36 h 51"/>
                  <a:gd name="T4" fmla="*/ 1 w 132"/>
                  <a:gd name="T5" fmla="*/ 36 h 51"/>
                  <a:gd name="T6" fmla="*/ 1 w 132"/>
                  <a:gd name="T7" fmla="*/ 38 h 51"/>
                  <a:gd name="T8" fmla="*/ 14 w 132"/>
                  <a:gd name="T9" fmla="*/ 51 h 51"/>
                  <a:gd name="T10" fmla="*/ 16 w 132"/>
                  <a:gd name="T11" fmla="*/ 51 h 51"/>
                  <a:gd name="T12" fmla="*/ 116 w 132"/>
                  <a:gd name="T13" fmla="*/ 51 h 51"/>
                  <a:gd name="T14" fmla="*/ 118 w 132"/>
                  <a:gd name="T15" fmla="*/ 51 h 51"/>
                  <a:gd name="T16" fmla="*/ 131 w 132"/>
                  <a:gd name="T17" fmla="*/ 38 h 51"/>
                  <a:gd name="T18" fmla="*/ 131 w 132"/>
                  <a:gd name="T19" fmla="*/ 38 h 51"/>
                  <a:gd name="T20" fmla="*/ 131 w 132"/>
                  <a:gd name="T21" fmla="*/ 36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51">
                    <a:moveTo>
                      <a:pt x="131" y="36"/>
                    </a:moveTo>
                    <a:cubicBezTo>
                      <a:pt x="131" y="36"/>
                      <a:pt x="131" y="36"/>
                      <a:pt x="131" y="36"/>
                    </a:cubicBezTo>
                    <a:cubicBezTo>
                      <a:pt x="95" y="0"/>
                      <a:pt x="37" y="0"/>
                      <a:pt x="1" y="36"/>
                    </a:cubicBezTo>
                    <a:cubicBezTo>
                      <a:pt x="0" y="37"/>
                      <a:pt x="0" y="37"/>
                      <a:pt x="1" y="38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51"/>
                      <a:pt x="15" y="51"/>
                      <a:pt x="16" y="51"/>
                    </a:cubicBezTo>
                    <a:cubicBezTo>
                      <a:pt x="43" y="23"/>
                      <a:pt x="89" y="23"/>
                      <a:pt x="116" y="51"/>
                    </a:cubicBezTo>
                    <a:cubicBezTo>
                      <a:pt x="117" y="51"/>
                      <a:pt x="118" y="51"/>
                      <a:pt x="118" y="51"/>
                    </a:cubicBezTo>
                    <a:cubicBezTo>
                      <a:pt x="131" y="38"/>
                      <a:pt x="131" y="38"/>
                      <a:pt x="131" y="38"/>
                    </a:cubicBezTo>
                    <a:cubicBezTo>
                      <a:pt x="131" y="38"/>
                      <a:pt x="131" y="38"/>
                      <a:pt x="131" y="38"/>
                    </a:cubicBezTo>
                    <a:cubicBezTo>
                      <a:pt x="132" y="37"/>
                      <a:pt x="132" y="36"/>
                      <a:pt x="131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7488714" y="2801455"/>
            <a:ext cx="2783909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请在此处添加详细描述文本，尽量与标题文本语言风格相符合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69892" y="2369407"/>
            <a:ext cx="158369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r>
              <a:rPr lang="zh-CN" altLang="id-ID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</a:rPr>
              <a:t>设计培训计划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280802" y="4554381"/>
            <a:ext cx="2783909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请在此处添加详细描述文本，尽量与标题文本语言风格相符合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565180" y="4122333"/>
            <a:ext cx="117729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r>
              <a:rPr lang="zh-CN" altLang="id-ID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</a:rPr>
              <a:t>定期座谈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15639" y="4529647"/>
            <a:ext cx="2783909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请在此处添加详细描述文本，尽量与标题文本语言风格相符合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708128" y="4097599"/>
            <a:ext cx="117729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r>
              <a:rPr lang="zh-CN" altLang="id-ID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</a:rPr>
              <a:t>定期轮岗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51543" y="2801624"/>
            <a:ext cx="2783909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请在此处添加详细描述文本，尽量与标题文本语言风格相符合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640832" y="2369576"/>
            <a:ext cx="158369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</a:rPr>
              <a:t>确定培养岗位</a:t>
            </a:r>
            <a:endParaRPr lang="id-ID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-6801" y="260648"/>
            <a:ext cx="3431471" cy="576064"/>
            <a:chOff x="3563888" y="1131590"/>
            <a:chExt cx="2573939" cy="432048"/>
          </a:xfrm>
        </p:grpSpPr>
        <p:sp>
          <p:nvSpPr>
            <p:cNvPr id="38" name="TextBox 37"/>
            <p:cNvSpPr txBox="1"/>
            <p:nvPr/>
          </p:nvSpPr>
          <p:spPr>
            <a:xfrm>
              <a:off x="3923928" y="1220656"/>
              <a:ext cx="2213899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 dirty="0">
                  <a:sym typeface="+mn-ea"/>
                </a:rPr>
                <a:t>人才库的运营管理（续1）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02</a:t>
              </a:r>
              <a:endParaRPr lang="zh-CN" altLang="en-US" sz="1300" b="1" dirty="0"/>
            </a:p>
          </p:txBody>
        </p:sp>
      </p:grpSp>
      <p:sp>
        <p:nvSpPr>
          <p:cNvPr id="3" name="TextBox 14"/>
          <p:cNvSpPr txBox="1"/>
          <p:nvPr/>
        </p:nvSpPr>
        <p:spPr>
          <a:xfrm>
            <a:off x="569182" y="1340775"/>
            <a:ext cx="261620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分类培养 </a:t>
            </a:r>
            <a:r>
              <a:rPr lang="en-US" altLang="zh-CN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— </a:t>
            </a: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内部人才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293">
        <p14:prism/>
      </p:transition>
    </mc:Choice>
    <mc:Fallback xmlns="">
      <p:transition spd="slow" advTm="22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61"/>
          <p:cNvSpPr/>
          <p:nvPr/>
        </p:nvSpPr>
        <p:spPr>
          <a:xfrm>
            <a:off x="2804343" y="5624809"/>
            <a:ext cx="6583611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</a:rPr>
              <a:t>以季度为周期联系并更新外部候选人情况，保持粘性。</a:t>
            </a:r>
          </a:p>
        </p:txBody>
      </p:sp>
      <p:grpSp>
        <p:nvGrpSpPr>
          <p:cNvPr id="63" name="组合 62"/>
          <p:cNvGrpSpPr/>
          <p:nvPr/>
        </p:nvGrpSpPr>
        <p:grpSpPr>
          <a:xfrm>
            <a:off x="-6801" y="260648"/>
            <a:ext cx="3535611" cy="576064"/>
            <a:chOff x="3563888" y="1131590"/>
            <a:chExt cx="2652054" cy="432048"/>
          </a:xfrm>
        </p:grpSpPr>
        <p:sp>
          <p:nvSpPr>
            <p:cNvPr id="64" name="TextBox 63"/>
            <p:cNvSpPr txBox="1"/>
            <p:nvPr/>
          </p:nvSpPr>
          <p:spPr>
            <a:xfrm>
              <a:off x="3923928" y="1220656"/>
              <a:ext cx="2292014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人才库的运营管理（续</a:t>
              </a:r>
              <a:r>
                <a:rPr lang="en-US" altLang="zh-CN" b="1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2</a:t>
              </a:r>
              <a:r>
                <a:rPr lang="zh-CN" altLang="en-US" b="1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微软雅黑" panose="020B0503020204020204" charset="-122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65" name="矩形 64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02</a:t>
              </a:r>
              <a:endParaRPr lang="zh-CN" altLang="en-US" sz="1300" b="1" dirty="0"/>
            </a:p>
          </p:txBody>
        </p:sp>
      </p:grp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900430" y="2353310"/>
          <a:ext cx="10391775" cy="306133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69645"/>
                <a:gridCol w="988060"/>
                <a:gridCol w="2857500"/>
                <a:gridCol w="640080"/>
                <a:gridCol w="640715"/>
                <a:gridCol w="619125"/>
                <a:gridCol w="588645"/>
                <a:gridCol w="579120"/>
                <a:gridCol w="660400"/>
                <a:gridCol w="629285"/>
                <a:gridCol w="630555"/>
                <a:gridCol w="588645"/>
              </a:tblGrid>
              <a:tr h="472440">
                <a:tc gridSpan="1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2018</a:t>
                      </a:r>
                      <a:r>
                        <a:rPr lang="zh-CN" altLang="en-US"/>
                        <a:t>年维护情况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472440"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>
                          <a:solidFill>
                            <a:schemeClr val="bg1"/>
                          </a:solidFill>
                        </a:rPr>
                        <a:t>01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>
                          <a:solidFill>
                            <a:schemeClr val="bg1"/>
                          </a:solidFill>
                        </a:rPr>
                        <a:t>02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>
                          <a:solidFill>
                            <a:schemeClr val="bg1"/>
                          </a:solidFill>
                        </a:rPr>
                        <a:t>03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>
                          <a:solidFill>
                            <a:schemeClr val="bg1"/>
                          </a:solidFill>
                        </a:rPr>
                        <a:t>04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6534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联系时间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联系人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联系情况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联系时间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联系人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联系情况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联系时间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联系人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联系情况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联系时间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联系人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联系情况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4883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2018/1/6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招聘专员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/>
                        <a:t>在新公司入职半年，适应程度尚可，目前无跳槽打算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65341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/>
                        <a:t>2018/1/6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招聘专员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/>
                        <a:t>面试后未跳槽，正在寻求新机会，希望去大公司沉淀技术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8" name="TextBox 14"/>
          <p:cNvSpPr txBox="1"/>
          <p:nvPr/>
        </p:nvSpPr>
        <p:spPr>
          <a:xfrm>
            <a:off x="569182" y="1340775"/>
            <a:ext cx="146304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定期维护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915">
        <p14:prism/>
      </p:transition>
    </mc:Choice>
    <mc:Fallback xmlns="">
      <p:transition spd="slow" advTm="29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72" y="1844824"/>
            <a:ext cx="12225037" cy="515379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8198" y="1844824"/>
            <a:ext cx="12225037" cy="2736304"/>
          </a:xfrm>
          <a:prstGeom prst="rect">
            <a:avLst/>
          </a:prstGeom>
          <a:solidFill>
            <a:schemeClr val="tx1">
              <a:lumMod val="75000"/>
              <a:lumOff val="2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8" name="TextBox 7"/>
          <p:cNvSpPr txBox="1"/>
          <p:nvPr/>
        </p:nvSpPr>
        <p:spPr>
          <a:xfrm>
            <a:off x="1137920" y="2637155"/>
            <a:ext cx="10218420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  <a:sym typeface="+mn-ea"/>
              </a:rPr>
              <a:t>你所在的100人左右的初创型公司，总经理希望一部分基层管理岗位（主管-经理）可以从内部晋升。你的领导希望你做一次内部人才盘点，重点观察内部员工的工作表现情况,梳理出针对内部的人才库。</a:t>
            </a: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  <a:sym typeface="+mn-ea"/>
              </a:rPr>
              <a:t>请依据此情况建立一套内部人才库表格工具。</a:t>
            </a:r>
            <a:endParaRPr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  <a:p>
            <a:pPr marL="285750" indent="-285750">
              <a:lnSpc>
                <a:spcPct val="150000"/>
              </a:lnSpc>
            </a:pPr>
            <a:endParaRPr lang="en-US" altLang="zh-CN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37827" y="2177048"/>
            <a:ext cx="23999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sym typeface="+mn-ea"/>
              </a:rPr>
              <a:t>内部人才库建立练习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-6801" y="260648"/>
            <a:ext cx="3524180" cy="576064"/>
            <a:chOff x="3563888" y="1131590"/>
            <a:chExt cx="2643480" cy="432048"/>
          </a:xfrm>
        </p:grpSpPr>
        <p:sp>
          <p:nvSpPr>
            <p:cNvPr id="11" name="TextBox 10"/>
            <p:cNvSpPr txBox="1"/>
            <p:nvPr/>
          </p:nvSpPr>
          <p:spPr>
            <a:xfrm>
              <a:off x="3923928" y="1220656"/>
              <a:ext cx="2283440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 dirty="0">
                  <a:sym typeface="+mn-ea"/>
                </a:rPr>
                <a:t>人才库的运营管理（续</a:t>
              </a:r>
              <a:r>
                <a:rPr lang="en-US" altLang="zh-CN" b="1" dirty="0">
                  <a:sym typeface="+mn-ea"/>
                </a:rPr>
                <a:t>3</a:t>
              </a:r>
              <a:r>
                <a:rPr lang="zh-CN" altLang="en-US" b="1" dirty="0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02</a:t>
              </a:r>
              <a:endParaRPr lang="zh-CN" altLang="en-US" sz="1300" b="1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359">
        <p14:prism/>
      </p:transition>
    </mc:Choice>
    <mc:Fallback xmlns="">
      <p:transition spd="slow" advTm="23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6801" y="260648"/>
            <a:ext cx="3524181" cy="576064"/>
            <a:chOff x="3563888" y="1131590"/>
            <a:chExt cx="2643481" cy="432048"/>
          </a:xfrm>
        </p:grpSpPr>
        <p:sp>
          <p:nvSpPr>
            <p:cNvPr id="12" name="TextBox 11"/>
            <p:cNvSpPr txBox="1"/>
            <p:nvPr/>
          </p:nvSpPr>
          <p:spPr>
            <a:xfrm>
              <a:off x="3923928" y="1220656"/>
              <a:ext cx="2283441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 dirty="0">
                  <a:sym typeface="+mn-ea"/>
                </a:rPr>
                <a:t>人才库的运营管理（续</a:t>
              </a:r>
              <a:r>
                <a:rPr lang="en-US" altLang="zh-CN" b="1" dirty="0">
                  <a:sym typeface="+mn-ea"/>
                </a:rPr>
                <a:t>4</a:t>
              </a:r>
              <a:r>
                <a:rPr lang="zh-CN" altLang="en-US" b="1" dirty="0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02</a:t>
              </a:r>
              <a:endParaRPr lang="zh-CN" altLang="en-US" sz="1300" b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69182" y="1340775"/>
            <a:ext cx="247904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内部人才库建立练习</a:t>
            </a:r>
            <a:endParaRPr lang="zh-CN" altLang="en-US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812165" y="1957070"/>
          <a:ext cx="10991215" cy="166560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63880"/>
                <a:gridCol w="706755"/>
                <a:gridCol w="1042670"/>
                <a:gridCol w="977265"/>
                <a:gridCol w="843915"/>
                <a:gridCol w="1504315"/>
                <a:gridCol w="956945"/>
                <a:gridCol w="1042670"/>
                <a:gridCol w="704850"/>
                <a:gridCol w="208280"/>
                <a:gridCol w="704850"/>
                <a:gridCol w="208280"/>
                <a:gridCol w="704850"/>
                <a:gridCol w="116840"/>
                <a:gridCol w="704850"/>
              </a:tblGrid>
              <a:tr h="30861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序号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姓名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电话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目标适配职位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现部门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现职位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人才类型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入司时间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绩效考核情况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092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2018Q1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>
                          <a:sym typeface="+mn-ea"/>
                        </a:rPr>
                        <a:t>2018Q2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>
                          <a:sym typeface="+mn-ea"/>
                        </a:rPr>
                        <a:t>2018Q3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>
                          <a:sym typeface="+mn-ea"/>
                        </a:rPr>
                        <a:t>2018Q4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5232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例</a:t>
                      </a:r>
                      <a:r>
                        <a:rPr lang="en-US" altLang="zh-CN" sz="1200"/>
                        <a:t>1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周先生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134xxxxxxxx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ym typeface="+mn-ea"/>
                        </a:rPr>
                        <a:t>技术经理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技术部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高级开发工程师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管理类人才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2018/4/5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52451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例</a:t>
                      </a:r>
                      <a:r>
                        <a:rPr lang="en-US" altLang="zh-CN" sz="1200"/>
                        <a:t>2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李女士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158xxxxxxxx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销售总监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销售部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华南大区销售经理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管理类人才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2017/10/8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A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810895" y="3920490"/>
          <a:ext cx="10458450" cy="177927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900555"/>
                <a:gridCol w="522605"/>
                <a:gridCol w="845820"/>
                <a:gridCol w="2183130"/>
                <a:gridCol w="525145"/>
                <a:gridCol w="527685"/>
                <a:gridCol w="568960"/>
                <a:gridCol w="542290"/>
                <a:gridCol w="532765"/>
                <a:gridCol w="607695"/>
                <a:gridCol w="579755"/>
                <a:gridCol w="579755"/>
                <a:gridCol w="542290"/>
              </a:tblGrid>
              <a:tr h="297180">
                <a:tc row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目标职位差异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gridSpan="1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2018</a:t>
                      </a:r>
                      <a:r>
                        <a:rPr lang="zh-CN" altLang="en-US" sz="1200"/>
                        <a:t>年维护情况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7432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>
                          <a:solidFill>
                            <a:schemeClr val="bg1"/>
                          </a:solidFill>
                        </a:rPr>
                        <a:t>01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>
                          <a:solidFill>
                            <a:schemeClr val="bg1"/>
                          </a:solidFill>
                        </a:rPr>
                        <a:t>02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>
                          <a:solidFill>
                            <a:schemeClr val="bg1"/>
                          </a:solidFill>
                        </a:rPr>
                        <a:t>03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>
                          <a:solidFill>
                            <a:schemeClr val="bg1"/>
                          </a:solidFill>
                        </a:rPr>
                        <a:t>04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28829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访谈时间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访谈人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访谈记录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访谈时间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访谈人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访谈记录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访谈时间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访谈人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访谈记录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访谈时间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访谈人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>
                          <a:solidFill>
                            <a:schemeClr val="bg1"/>
                          </a:solidFill>
                        </a:rPr>
                        <a:t>访谈记录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管理能力、技术水平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/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招聘专员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200"/>
                        <a:t>在技术平台上学习新技术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37528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销售管理、上层人脉建设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200"/>
                        <a:t>/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200"/>
                        <a:t>招聘专员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zh-CN" altLang="en-US" sz="1200"/>
                        <a:t>在公司安排下开始管理实习生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200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73">
        <p14:prism/>
      </p:transition>
    </mc:Choice>
    <mc:Fallback xmlns="">
      <p:transition spd="slow" advTm="30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直接连接符 24"/>
          <p:cNvCxnSpPr/>
          <p:nvPr/>
        </p:nvCxnSpPr>
        <p:spPr>
          <a:xfrm>
            <a:off x="4918710" y="2048510"/>
            <a:ext cx="3561715" cy="952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rcRect l="58895"/>
          <a:stretch>
            <a:fillRect/>
          </a:stretch>
        </p:blipFill>
        <p:spPr>
          <a:xfrm>
            <a:off x="-537845" y="-27305"/>
            <a:ext cx="5014595" cy="691070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44274" y="260717"/>
            <a:ext cx="4127921" cy="6432576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96251" y="1700808"/>
            <a:ext cx="1151978" cy="3360373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392249" y="1796819"/>
            <a:ext cx="1151978" cy="3360373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674695" y="2984563"/>
            <a:ext cx="41211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b="1" dirty="0"/>
              <a:t>目</a:t>
            </a:r>
            <a:endParaRPr lang="en-US" altLang="zh-CN" sz="1800" b="1" dirty="0"/>
          </a:p>
          <a:p>
            <a:endParaRPr lang="en-US" altLang="zh-CN" sz="1800" b="1" dirty="0"/>
          </a:p>
          <a:p>
            <a:r>
              <a:rPr lang="zh-CN" altLang="en-US" sz="1800" b="1" dirty="0"/>
              <a:t>录</a:t>
            </a:r>
          </a:p>
        </p:txBody>
      </p:sp>
      <p:cxnSp>
        <p:nvCxnSpPr>
          <p:cNvPr id="26" name="直接连接符 25"/>
          <p:cNvCxnSpPr/>
          <p:nvPr/>
        </p:nvCxnSpPr>
        <p:spPr>
          <a:xfrm>
            <a:off x="6214745" y="2144395"/>
            <a:ext cx="3992245" cy="889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5333365" y="953135"/>
            <a:ext cx="3674744" cy="550545"/>
            <a:chOff x="4893087" y="1916832"/>
            <a:chExt cx="3006113" cy="453256"/>
          </a:xfrm>
        </p:grpSpPr>
        <p:sp>
          <p:nvSpPr>
            <p:cNvPr id="8" name="矩形 7"/>
            <p:cNvSpPr/>
            <p:nvPr/>
          </p:nvSpPr>
          <p:spPr>
            <a:xfrm>
              <a:off x="4893087" y="1916832"/>
              <a:ext cx="442800" cy="4428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/>
                <a:t>01</a:t>
              </a:r>
              <a:endParaRPr lang="zh-CN" altLang="en-US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335147" y="1916832"/>
              <a:ext cx="2564053" cy="453256"/>
            </a:xfrm>
            <a:prstGeom prst="rect">
              <a:avLst/>
            </a:prstGeom>
            <a:noFill/>
          </p:spPr>
          <p:txBody>
            <a:bodyPr wrap="square" lIns="182843" tIns="91422" rIns="182843" bIns="91422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2"/>
                  </a:solidFill>
                  <a:latin typeface="微软雅黑" panose="020B0503020204020204" charset="-122"/>
                  <a:cs typeface="Aparajita" panose="020B0604020202020204" pitchFamily="34" charset="0"/>
                </a:rPr>
                <a:t>人才库的定义及目的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333365" y="2787015"/>
            <a:ext cx="3560030" cy="550545"/>
            <a:chOff x="8471470" y="1916832"/>
            <a:chExt cx="2356913" cy="385063"/>
          </a:xfrm>
        </p:grpSpPr>
        <p:sp>
          <p:nvSpPr>
            <p:cNvPr id="10" name="矩形 9"/>
            <p:cNvSpPr/>
            <p:nvPr/>
          </p:nvSpPr>
          <p:spPr>
            <a:xfrm>
              <a:off x="8471470" y="1916832"/>
              <a:ext cx="357506" cy="37516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/>
                <a:t>02</a:t>
              </a:r>
              <a:endParaRPr lang="zh-CN" altLang="en-US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828768" y="1916832"/>
              <a:ext cx="1999615" cy="385063"/>
            </a:xfrm>
            <a:prstGeom prst="rect">
              <a:avLst/>
            </a:prstGeom>
            <a:noFill/>
          </p:spPr>
          <p:txBody>
            <a:bodyPr wrap="square" lIns="182843" tIns="91422" rIns="182843" bIns="91422" rtlCol="0">
              <a:sp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2"/>
                  </a:solidFill>
                  <a:latin typeface="微软雅黑" panose="020B0503020204020204" charset="-122"/>
                  <a:cs typeface="Aparajita" panose="020B0604020202020204" pitchFamily="34" charset="0"/>
                </a:rPr>
                <a:t>人才库的建立方法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334730" y="4607095"/>
            <a:ext cx="3352223" cy="550545"/>
            <a:chOff x="4893087" y="4218475"/>
            <a:chExt cx="2219769" cy="442690"/>
          </a:xfrm>
        </p:grpSpPr>
        <p:sp>
          <p:nvSpPr>
            <p:cNvPr id="11" name="矩形 10"/>
            <p:cNvSpPr/>
            <p:nvPr/>
          </p:nvSpPr>
          <p:spPr>
            <a:xfrm>
              <a:off x="4893087" y="4218570"/>
              <a:ext cx="357576" cy="43131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/>
                <a:t>03</a:t>
              </a:r>
              <a:endParaRPr lang="zh-CN" altLang="en-US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250536" y="4218475"/>
              <a:ext cx="1862320" cy="442690"/>
            </a:xfrm>
            <a:prstGeom prst="rect">
              <a:avLst/>
            </a:prstGeom>
            <a:noFill/>
          </p:spPr>
          <p:txBody>
            <a:bodyPr wrap="square" lIns="182843" tIns="91422" rIns="182843" bIns="91422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2"/>
                  </a:solidFill>
                  <a:latin typeface="微软雅黑" panose="020B0503020204020204" charset="-122"/>
                  <a:cs typeface="Aparajita" panose="020B0604020202020204" pitchFamily="34" charset="0"/>
                </a:rPr>
                <a:t>人才库的运营管理</a:t>
              </a:r>
            </a:p>
          </p:txBody>
        </p:sp>
      </p:grpSp>
      <p:cxnSp>
        <p:nvCxnSpPr>
          <p:cNvPr id="32" name="直接连接符 31"/>
          <p:cNvCxnSpPr/>
          <p:nvPr/>
        </p:nvCxnSpPr>
        <p:spPr>
          <a:xfrm>
            <a:off x="6022340" y="3810635"/>
            <a:ext cx="2661920" cy="381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7318375" y="3906520"/>
            <a:ext cx="2437765" cy="317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445635" y="5606415"/>
            <a:ext cx="520319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7032625" y="5701665"/>
            <a:ext cx="5140325" cy="317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5828">
        <p14:prism/>
      </p:transition>
    </mc:Choice>
    <mc:Fallback xmlns="">
      <p:transition spd="slow" advTm="58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620" y="-13970"/>
            <a:ext cx="12199620" cy="687133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36269" y="261283"/>
            <a:ext cx="11519780" cy="6336704"/>
          </a:xfrm>
          <a:custGeom>
            <a:avLst/>
            <a:gdLst/>
            <a:ahLst/>
            <a:cxnLst/>
            <a:rect l="l" t="t" r="r" b="b"/>
            <a:pathLst>
              <a:path w="8640960" h="4752528">
                <a:moveTo>
                  <a:pt x="0" y="0"/>
                </a:moveTo>
                <a:lnTo>
                  <a:pt x="8640960" y="0"/>
                </a:lnTo>
                <a:lnTo>
                  <a:pt x="8640960" y="2000422"/>
                </a:lnTo>
                <a:lnTo>
                  <a:pt x="8209646" y="2250584"/>
                </a:lnTo>
                <a:lnTo>
                  <a:pt x="8640960" y="2500746"/>
                </a:lnTo>
                <a:lnTo>
                  <a:pt x="8640960" y="4752528"/>
                </a:lnTo>
                <a:lnTo>
                  <a:pt x="0" y="4752528"/>
                </a:lnTo>
                <a:lnTo>
                  <a:pt x="0" y="2500746"/>
                </a:lnTo>
                <a:lnTo>
                  <a:pt x="431314" y="2250584"/>
                </a:lnTo>
                <a:lnTo>
                  <a:pt x="0" y="2000422"/>
                </a:lnTo>
                <a:close/>
              </a:path>
            </a:pathLst>
          </a:custGeom>
          <a:solidFill>
            <a:schemeClr val="bg1">
              <a:alpha val="8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9" name="等腰三角形 8"/>
          <p:cNvSpPr/>
          <p:nvPr/>
        </p:nvSpPr>
        <p:spPr>
          <a:xfrm rot="5400000">
            <a:off x="-504611" y="2829821"/>
            <a:ext cx="1056117" cy="910327"/>
          </a:xfrm>
          <a:prstGeom prst="triangle">
            <a:avLst/>
          </a:prstGeom>
          <a:solidFill>
            <a:schemeClr val="tx1">
              <a:lumMod val="85000"/>
              <a:lumOff val="1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10" name="等腰三角形 9"/>
          <p:cNvSpPr/>
          <p:nvPr/>
        </p:nvSpPr>
        <p:spPr>
          <a:xfrm rot="16200000" flipH="1">
            <a:off x="11640813" y="2829821"/>
            <a:ext cx="1056117" cy="910327"/>
          </a:xfrm>
          <a:prstGeom prst="triangle">
            <a:avLst/>
          </a:prstGeom>
          <a:solidFill>
            <a:schemeClr val="tx1">
              <a:lumMod val="85000"/>
              <a:lumOff val="1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304737" y="2516899"/>
            <a:ext cx="7679854" cy="1584176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" name="TextBox 12"/>
          <p:cNvSpPr txBox="1"/>
          <p:nvPr/>
        </p:nvSpPr>
        <p:spPr>
          <a:xfrm>
            <a:off x="3588500" y="2931979"/>
            <a:ext cx="501574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latin typeface="Batang" panose="02030600000101010101" charset="-127"/>
                <a:ea typeface="Batang" panose="02030600000101010101" charset="-127"/>
                <a:sym typeface="+mn-ea"/>
              </a:rPr>
              <a:t>THANKS</a:t>
            </a:r>
            <a:endParaRPr lang="en-US" altLang="zh-CN" sz="4000" dirty="0">
              <a:latin typeface="Batang" panose="02030600000101010101" charset="-127"/>
              <a:ea typeface="Batang" panose="02030600000101010101" charset="-127"/>
              <a:cs typeface="+mn-ea"/>
              <a:sym typeface="+mn-ea"/>
            </a:endParaRPr>
          </a:p>
        </p:txBody>
      </p:sp>
      <p:pic>
        <p:nvPicPr>
          <p:cNvPr id="2" name="Keith Kenniff - Receive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392673" y="119675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112"/>
    </mc:Choice>
    <mc:Fallback xmlns="">
      <p:transition advTm="3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 bldLvl="0" animBg="1"/>
      <p:bldP spid="10" grpId="0" bldLvl="0" animBg="1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6081395" y="1354455"/>
            <a:ext cx="1735455" cy="2910205"/>
          </a:xfrm>
          <a:prstGeom prst="line">
            <a:avLst/>
          </a:prstGeom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4324350" y="1343660"/>
            <a:ext cx="1778000" cy="2921000"/>
          </a:xfrm>
          <a:prstGeom prst="line">
            <a:avLst/>
          </a:prstGeom>
          <a:ln>
            <a:solidFill>
              <a:srgbClr val="BEBE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-6801" y="260648"/>
            <a:ext cx="3082925" cy="576064"/>
            <a:chOff x="3563888" y="1131590"/>
            <a:chExt cx="2312496" cy="432048"/>
          </a:xfrm>
        </p:grpSpPr>
        <p:sp>
          <p:nvSpPr>
            <p:cNvPr id="10" name="TextBox 9"/>
            <p:cNvSpPr txBox="1"/>
            <p:nvPr/>
          </p:nvSpPr>
          <p:spPr>
            <a:xfrm>
              <a:off x="3923980" y="1220649"/>
              <a:ext cx="1952404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人才库的定义和目的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665769" y="2015344"/>
            <a:ext cx="2865314" cy="4191000"/>
            <a:chOff x="4665769" y="2015344"/>
            <a:chExt cx="2865314" cy="4191000"/>
          </a:xfrm>
        </p:grpSpPr>
        <p:sp>
          <p:nvSpPr>
            <p:cNvPr id="43" name="任意多边形: 形状 42"/>
            <p:cNvSpPr/>
            <p:nvPr/>
          </p:nvSpPr>
          <p:spPr>
            <a:xfrm>
              <a:off x="4665769" y="2015344"/>
              <a:ext cx="1612657" cy="3291000"/>
            </a:xfrm>
            <a:custGeom>
              <a:avLst/>
              <a:gdLst>
                <a:gd name="connsiteX0" fmla="*/ 0 w 1612657"/>
                <a:gd name="connsiteY0" fmla="*/ 0 h 3291000"/>
                <a:gd name="connsiteX1" fmla="*/ 1612657 w 1612657"/>
                <a:gd name="connsiteY1" fmla="*/ 0 h 3291000"/>
                <a:gd name="connsiteX2" fmla="*/ 1612657 w 1612657"/>
                <a:gd name="connsiteY2" fmla="*/ 190500 h 3291000"/>
                <a:gd name="connsiteX3" fmla="*/ 190500 w 1612657"/>
                <a:gd name="connsiteY3" fmla="*/ 190500 h 3291000"/>
                <a:gd name="connsiteX4" fmla="*/ 190500 w 1612657"/>
                <a:gd name="connsiteY4" fmla="*/ 3291000 h 3291000"/>
                <a:gd name="connsiteX5" fmla="*/ 0 w 1612657"/>
                <a:gd name="connsiteY5" fmla="*/ 3291000 h 3291000"/>
                <a:gd name="connsiteX6" fmla="*/ 0 w 1612657"/>
                <a:gd name="connsiteY6" fmla="*/ 0 h 329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2657" h="3291000">
                  <a:moveTo>
                    <a:pt x="0" y="0"/>
                  </a:moveTo>
                  <a:lnTo>
                    <a:pt x="1612657" y="0"/>
                  </a:lnTo>
                  <a:lnTo>
                    <a:pt x="1612657" y="190500"/>
                  </a:lnTo>
                  <a:lnTo>
                    <a:pt x="190500" y="190500"/>
                  </a:lnTo>
                  <a:lnTo>
                    <a:pt x="190500" y="3291000"/>
                  </a:lnTo>
                  <a:lnTo>
                    <a:pt x="0" y="3291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 rot="10800000">
              <a:off x="5918426" y="2915344"/>
              <a:ext cx="1612657" cy="3291000"/>
            </a:xfrm>
            <a:custGeom>
              <a:avLst/>
              <a:gdLst>
                <a:gd name="connsiteX0" fmla="*/ 0 w 1612657"/>
                <a:gd name="connsiteY0" fmla="*/ 0 h 3291000"/>
                <a:gd name="connsiteX1" fmla="*/ 1612657 w 1612657"/>
                <a:gd name="connsiteY1" fmla="*/ 0 h 3291000"/>
                <a:gd name="connsiteX2" fmla="*/ 1612657 w 1612657"/>
                <a:gd name="connsiteY2" fmla="*/ 190500 h 3291000"/>
                <a:gd name="connsiteX3" fmla="*/ 190500 w 1612657"/>
                <a:gd name="connsiteY3" fmla="*/ 190500 h 3291000"/>
                <a:gd name="connsiteX4" fmla="*/ 190500 w 1612657"/>
                <a:gd name="connsiteY4" fmla="*/ 3291000 h 3291000"/>
                <a:gd name="connsiteX5" fmla="*/ 0 w 1612657"/>
                <a:gd name="connsiteY5" fmla="*/ 3291000 h 3291000"/>
                <a:gd name="connsiteX6" fmla="*/ 0 w 1612657"/>
                <a:gd name="connsiteY6" fmla="*/ 0 h 329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2657" h="3291000">
                  <a:moveTo>
                    <a:pt x="0" y="0"/>
                  </a:moveTo>
                  <a:lnTo>
                    <a:pt x="1612657" y="0"/>
                  </a:lnTo>
                  <a:lnTo>
                    <a:pt x="1612657" y="190500"/>
                  </a:lnTo>
                  <a:lnTo>
                    <a:pt x="190500" y="190500"/>
                  </a:lnTo>
                  <a:lnTo>
                    <a:pt x="190500" y="3291000"/>
                  </a:lnTo>
                  <a:lnTo>
                    <a:pt x="0" y="3291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4842510" y="2183765"/>
            <a:ext cx="2498090" cy="3752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4842098" y="5632181"/>
            <a:ext cx="574163" cy="574163"/>
          </a:xfrm>
          <a:custGeom>
            <a:avLst/>
            <a:gdLst/>
            <a:ahLst/>
            <a:cxnLst/>
            <a:rect l="l" t="t" r="r" b="b"/>
            <a:pathLst>
              <a:path w="290625" h="290625">
                <a:moveTo>
                  <a:pt x="266738" y="0"/>
                </a:moveTo>
                <a:lnTo>
                  <a:pt x="290625" y="19906"/>
                </a:lnTo>
                <a:cubicBezTo>
                  <a:pt x="248159" y="51755"/>
                  <a:pt x="225599" y="106165"/>
                  <a:pt x="222945" y="183133"/>
                </a:cubicBezTo>
                <a:lnTo>
                  <a:pt x="286643" y="183133"/>
                </a:lnTo>
                <a:lnTo>
                  <a:pt x="286643" y="290625"/>
                </a:lnTo>
                <a:lnTo>
                  <a:pt x="183133" y="290625"/>
                </a:lnTo>
                <a:cubicBezTo>
                  <a:pt x="183133" y="277354"/>
                  <a:pt x="183133" y="245505"/>
                  <a:pt x="183133" y="195077"/>
                </a:cubicBezTo>
                <a:cubicBezTo>
                  <a:pt x="183133" y="104837"/>
                  <a:pt x="211002" y="39812"/>
                  <a:pt x="266738" y="0"/>
                </a:cubicBezTo>
                <a:close/>
                <a:moveTo>
                  <a:pt x="87586" y="0"/>
                </a:moveTo>
                <a:lnTo>
                  <a:pt x="111473" y="19906"/>
                </a:lnTo>
                <a:cubicBezTo>
                  <a:pt x="66353" y="51755"/>
                  <a:pt x="42466" y="106165"/>
                  <a:pt x="39812" y="183133"/>
                </a:cubicBezTo>
                <a:lnTo>
                  <a:pt x="107492" y="183133"/>
                </a:lnTo>
                <a:lnTo>
                  <a:pt x="107492" y="290625"/>
                </a:lnTo>
                <a:lnTo>
                  <a:pt x="0" y="290625"/>
                </a:lnTo>
                <a:cubicBezTo>
                  <a:pt x="0" y="277354"/>
                  <a:pt x="0" y="245505"/>
                  <a:pt x="0" y="195077"/>
                </a:cubicBezTo>
                <a:cubicBezTo>
                  <a:pt x="0" y="104837"/>
                  <a:pt x="29196" y="39812"/>
                  <a:pt x="87586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: 形状 50"/>
          <p:cNvSpPr/>
          <p:nvPr/>
        </p:nvSpPr>
        <p:spPr>
          <a:xfrm>
            <a:off x="6774756" y="2015345"/>
            <a:ext cx="566403" cy="574162"/>
          </a:xfrm>
          <a:custGeom>
            <a:avLst/>
            <a:gdLst/>
            <a:ahLst/>
            <a:cxnLst/>
            <a:rect l="l" t="t" r="r" b="b"/>
            <a:pathLst>
              <a:path w="290624" h="294605">
                <a:moveTo>
                  <a:pt x="183133" y="0"/>
                </a:moveTo>
                <a:lnTo>
                  <a:pt x="290624" y="0"/>
                </a:lnTo>
                <a:cubicBezTo>
                  <a:pt x="290624" y="13270"/>
                  <a:pt x="290624" y="46446"/>
                  <a:pt x="290624" y="99528"/>
                </a:cubicBezTo>
                <a:cubicBezTo>
                  <a:pt x="290624" y="184460"/>
                  <a:pt x="261429" y="249485"/>
                  <a:pt x="203039" y="294605"/>
                </a:cubicBezTo>
                <a:lnTo>
                  <a:pt x="183133" y="274699"/>
                </a:lnTo>
                <a:cubicBezTo>
                  <a:pt x="225598" y="242850"/>
                  <a:pt x="249485" y="185787"/>
                  <a:pt x="254794" y="103510"/>
                </a:cubicBezTo>
                <a:lnTo>
                  <a:pt x="183133" y="103510"/>
                </a:lnTo>
                <a:close/>
                <a:moveTo>
                  <a:pt x="3981" y="0"/>
                </a:moveTo>
                <a:lnTo>
                  <a:pt x="107491" y="0"/>
                </a:lnTo>
                <a:cubicBezTo>
                  <a:pt x="107491" y="13270"/>
                  <a:pt x="107491" y="46446"/>
                  <a:pt x="107491" y="99528"/>
                </a:cubicBezTo>
                <a:cubicBezTo>
                  <a:pt x="107491" y="184460"/>
                  <a:pt x="79623" y="249485"/>
                  <a:pt x="23887" y="294605"/>
                </a:cubicBezTo>
                <a:lnTo>
                  <a:pt x="0" y="274699"/>
                </a:lnTo>
                <a:cubicBezTo>
                  <a:pt x="42465" y="242850"/>
                  <a:pt x="66352" y="185787"/>
                  <a:pt x="71661" y="103510"/>
                </a:cubicBezTo>
                <a:lnTo>
                  <a:pt x="3981" y="10351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91761" y="2622956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FC3740"/>
                </a:solidFill>
                <a:latin typeface="+mj-ea"/>
                <a:ea typeface="+mj-ea"/>
                <a:sym typeface="+mn-ea"/>
              </a:rPr>
              <a:t>定义目的</a:t>
            </a:r>
          </a:p>
        </p:txBody>
      </p:sp>
      <p:sp>
        <p:nvSpPr>
          <p:cNvPr id="53" name="矩形 52" descr="e7d195523061f1c0d3ba7f298e59d031c9c3f97027ed136f882110EF8F17BAD1F2C348D17C7856EF46CB4678CC9E44EE1ABA681E3133328A7B4D22AAF822B2429426B2355AA8CC4431B8568D2CF3B73ADF5964BB9916C1AA44F022AAC5EB1909763789B386D86C73C326A881C590959D70E93E2C471A8ADFD3CE3217C87DD1331859AB9E7C890EC7"/>
          <p:cNvSpPr/>
          <p:nvPr/>
        </p:nvSpPr>
        <p:spPr>
          <a:xfrm>
            <a:off x="5273675" y="3329940"/>
            <a:ext cx="1735455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>
                <a:sym typeface="+mn-ea"/>
              </a:rPr>
              <a:t>人才库是企业人才的</a:t>
            </a:r>
            <a:r>
              <a:rPr lang="zh-CN" altLang="en-US" sz="1200">
                <a:solidFill>
                  <a:srgbClr val="FF0000"/>
                </a:solidFill>
                <a:sym typeface="+mn-ea"/>
              </a:rPr>
              <a:t>蓄水池</a:t>
            </a:r>
            <a:r>
              <a:rPr lang="zh-CN" altLang="en-US" sz="1200">
                <a:sym typeface="+mn-ea"/>
              </a:rPr>
              <a:t>，可以为企业源源不断地</a:t>
            </a:r>
            <a:r>
              <a:rPr lang="zh-CN" altLang="en-US" sz="1200">
                <a:solidFill>
                  <a:srgbClr val="FF0000"/>
                </a:solidFill>
                <a:sym typeface="+mn-ea"/>
              </a:rPr>
              <a:t>输送</a:t>
            </a:r>
            <a:r>
              <a:rPr lang="zh-CN" altLang="en-US" sz="1200">
                <a:sym typeface="+mn-ea"/>
              </a:rPr>
              <a:t>业务发展所需的各类</a:t>
            </a:r>
            <a:r>
              <a:rPr lang="zh-CN" altLang="en-US" sz="1200">
                <a:solidFill>
                  <a:srgbClr val="FF0000"/>
                </a:solidFill>
                <a:sym typeface="+mn-ea"/>
              </a:rPr>
              <a:t>人才</a:t>
            </a:r>
            <a:r>
              <a:rPr lang="zh-CN" altLang="en-US" sz="1200">
                <a:sym typeface="+mn-ea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  <a:p>
            <a:pPr algn="ctr"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340" y="2023110"/>
            <a:ext cx="3270885" cy="192849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8440" y="2023110"/>
            <a:ext cx="3284220" cy="192913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8440" y="4262120"/>
            <a:ext cx="3284220" cy="1943735"/>
          </a:xfrm>
          <a:prstGeom prst="rect">
            <a:avLst/>
          </a:prstGeom>
        </p:spPr>
      </p:pic>
      <p:sp>
        <p:nvSpPr>
          <p:cNvPr id="21" name="圆角矩形 20"/>
          <p:cNvSpPr/>
          <p:nvPr/>
        </p:nvSpPr>
        <p:spPr>
          <a:xfrm>
            <a:off x="1275080" y="2183765"/>
            <a:ext cx="2858770" cy="1608455"/>
          </a:xfrm>
          <a:prstGeom prst="roundRect">
            <a:avLst/>
          </a:prstGeom>
          <a:solidFill>
            <a:schemeClr val="bg1">
              <a:alpha val="8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方正字迹-四海行书简体" panose="02010600010101010101" charset="-122"/>
                <a:ea typeface="方正字迹-四海行书简体" panose="02010600010101010101" charset="-122"/>
                <a:cs typeface="方正字迹-四海行书简体" panose="02010600010101010101" charset="-122"/>
                <a:sym typeface="+mn-ea"/>
              </a:rPr>
              <a:t>1</a:t>
            </a:r>
            <a:r>
              <a:rPr lang="zh-CN" altLang="en-US">
                <a:solidFill>
                  <a:schemeClr val="tx1"/>
                </a:solidFill>
                <a:latin typeface="方正字迹-四海行书简体" panose="02010600010101010101" charset="-122"/>
                <a:ea typeface="方正字迹-四海行书简体" panose="02010600010101010101" charset="-122"/>
                <a:cs typeface="方正字迹-四海行书简体" panose="02010600010101010101" charset="-122"/>
                <a:sym typeface="+mn-ea"/>
              </a:rPr>
              <a:t>、优化企业人力资源配置</a:t>
            </a:r>
          </a:p>
        </p:txBody>
      </p:sp>
      <p:sp>
        <p:nvSpPr>
          <p:cNvPr id="22" name="圆角矩形 21"/>
          <p:cNvSpPr/>
          <p:nvPr/>
        </p:nvSpPr>
        <p:spPr>
          <a:xfrm>
            <a:off x="8051165" y="4429760"/>
            <a:ext cx="2858770" cy="1608455"/>
          </a:xfrm>
          <a:prstGeom prst="roundRect">
            <a:avLst/>
          </a:prstGeom>
          <a:solidFill>
            <a:schemeClr val="bg1">
              <a:alpha val="8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方正字迹-四海行书简体" panose="02010600010101010101" charset="-122"/>
                <a:ea typeface="方正字迹-四海行书简体" panose="02010600010101010101" charset="-122"/>
                <a:cs typeface="方正字迹-四海行书简体" panose="02010600010101010101" charset="-122"/>
                <a:sym typeface="+mn-ea"/>
              </a:rPr>
              <a:t>4</a:t>
            </a:r>
            <a:r>
              <a:rPr lang="zh-CN" altLang="en-US">
                <a:solidFill>
                  <a:schemeClr val="tx1"/>
                </a:solidFill>
                <a:latin typeface="方正字迹-四海行书简体" panose="02010600010101010101" charset="-122"/>
                <a:ea typeface="方正字迹-四海行书简体" panose="02010600010101010101" charset="-122"/>
                <a:cs typeface="方正字迹-四海行书简体" panose="02010600010101010101" charset="-122"/>
                <a:sym typeface="+mn-ea"/>
              </a:rPr>
              <a:t>、规避人才流失风险</a:t>
            </a:r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8051165" y="2183765"/>
            <a:ext cx="2858770" cy="1608455"/>
          </a:xfrm>
          <a:prstGeom prst="roundRect">
            <a:avLst/>
          </a:prstGeom>
          <a:solidFill>
            <a:schemeClr val="bg1">
              <a:alpha val="8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方正字迹-四海行书简体" panose="02010600010101010101" charset="-122"/>
                <a:ea typeface="方正字迹-四海行书简体" panose="02010600010101010101" charset="-122"/>
                <a:cs typeface="方正字迹-四海行书简体" panose="02010600010101010101" charset="-122"/>
                <a:sym typeface="+mn-ea"/>
              </a:rPr>
              <a:t>2</a:t>
            </a:r>
            <a:r>
              <a:rPr lang="zh-CN" altLang="en-US">
                <a:solidFill>
                  <a:schemeClr val="tx1"/>
                </a:solidFill>
                <a:latin typeface="方正字迹-四海行书简体" panose="02010600010101010101" charset="-122"/>
                <a:ea typeface="方正字迹-四海行书简体" panose="02010600010101010101" charset="-122"/>
                <a:cs typeface="方正字迹-四海行书简体" panose="02010600010101010101" charset="-122"/>
                <a:sym typeface="+mn-ea"/>
              </a:rPr>
              <a:t>、拓宽用人、选人视野</a:t>
            </a:r>
          </a:p>
        </p:txBody>
      </p:sp>
      <p:cxnSp>
        <p:nvCxnSpPr>
          <p:cNvPr id="25" name="直接连接符 24"/>
          <p:cNvCxnSpPr/>
          <p:nvPr/>
        </p:nvCxnSpPr>
        <p:spPr>
          <a:xfrm>
            <a:off x="5919061" y="1596752"/>
            <a:ext cx="360000" cy="0"/>
          </a:xfrm>
          <a:prstGeom prst="line">
            <a:avLst/>
          </a:prstGeom>
          <a:ln w="25400" cap="rnd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828763" y="836457"/>
            <a:ext cx="251265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建设目的</a:t>
            </a:r>
          </a:p>
        </p:txBody>
      </p:sp>
      <p:cxnSp>
        <p:nvCxnSpPr>
          <p:cNvPr id="28" name="直接连接符 27"/>
          <p:cNvCxnSpPr>
            <a:stCxn id="26" idx="2"/>
          </p:cNvCxnSpPr>
          <p:nvPr/>
        </p:nvCxnSpPr>
        <p:spPr>
          <a:xfrm flipH="1">
            <a:off x="4335145" y="1358265"/>
            <a:ext cx="1750060" cy="673100"/>
          </a:xfrm>
          <a:prstGeom prst="line">
            <a:avLst/>
          </a:prstGeom>
          <a:ln>
            <a:solidFill>
              <a:srgbClr val="BEBE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stCxn id="26" idx="2"/>
          </p:cNvCxnSpPr>
          <p:nvPr/>
        </p:nvCxnSpPr>
        <p:spPr>
          <a:xfrm>
            <a:off x="6085205" y="1358265"/>
            <a:ext cx="1805940" cy="694690"/>
          </a:xfrm>
          <a:prstGeom prst="line">
            <a:avLst/>
          </a:prstGeom>
          <a:ln>
            <a:solidFill>
              <a:srgbClr val="BEBE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图片 3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975" y="4264660"/>
            <a:ext cx="3270250" cy="1944370"/>
          </a:xfrm>
          <a:prstGeom prst="rect">
            <a:avLst/>
          </a:prstGeom>
        </p:spPr>
      </p:pic>
      <p:sp>
        <p:nvSpPr>
          <p:cNvPr id="36" name="圆角矩形 35"/>
          <p:cNvSpPr/>
          <p:nvPr/>
        </p:nvSpPr>
        <p:spPr>
          <a:xfrm>
            <a:off x="1275080" y="4432935"/>
            <a:ext cx="2858770" cy="1608455"/>
          </a:xfrm>
          <a:prstGeom prst="roundRect">
            <a:avLst/>
          </a:prstGeom>
          <a:solidFill>
            <a:schemeClr val="bg1">
              <a:alpha val="8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方正字迹-四海行书简体" panose="02010600010101010101" charset="-122"/>
                <a:ea typeface="方正字迹-四海行书简体" panose="02010600010101010101" charset="-122"/>
                <a:cs typeface="方正字迹-四海行书简体" panose="02010600010101010101" charset="-122"/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latin typeface="方正字迹-四海行书简体" panose="02010600010101010101" charset="-122"/>
                <a:ea typeface="方正字迹-四海行书简体" panose="02010600010101010101" charset="-122"/>
                <a:cs typeface="方正字迹-四海行书简体" panose="02010600010101010101" charset="-122"/>
                <a:sym typeface="+mn-ea"/>
              </a:rPr>
              <a:t>、企业人才文化传递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4973">
        <p14:prism/>
      </p:transition>
    </mc:Choice>
    <mc:Fallback xmlns="">
      <p:transition spd="slow" advTm="49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48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50" grpId="0" bldLvl="0" animBg="1"/>
      <p:bldP spid="51" grpId="0" bldLvl="0" animBg="1"/>
      <p:bldP spid="52" grpId="0"/>
      <p:bldP spid="53" grpId="0"/>
      <p:bldP spid="21" grpId="0" animBg="1"/>
      <p:bldP spid="22" grpId="0" animBg="1"/>
      <p:bldP spid="24" grpId="0" animBg="1"/>
      <p:bldP spid="26" grpId="0"/>
      <p:bldP spid="26" grpId="1"/>
      <p:bldP spid="36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-13970"/>
            <a:ext cx="12199620" cy="68713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-13970"/>
            <a:ext cx="12198985" cy="6871335"/>
          </a:xfrm>
          <a:prstGeom prst="rect">
            <a:avLst/>
          </a:prstGeom>
        </p:spPr>
      </p:pic>
      <p:sp>
        <p:nvSpPr>
          <p:cNvPr id="6" name="矩形 3"/>
          <p:cNvSpPr/>
          <p:nvPr/>
        </p:nvSpPr>
        <p:spPr>
          <a:xfrm>
            <a:off x="336269" y="261283"/>
            <a:ext cx="11519780" cy="6336704"/>
          </a:xfrm>
          <a:custGeom>
            <a:avLst/>
            <a:gdLst/>
            <a:ahLst/>
            <a:cxnLst/>
            <a:rect l="l" t="t" r="r" b="b"/>
            <a:pathLst>
              <a:path w="8640960" h="4752528">
                <a:moveTo>
                  <a:pt x="0" y="0"/>
                </a:moveTo>
                <a:lnTo>
                  <a:pt x="8640960" y="0"/>
                </a:lnTo>
                <a:lnTo>
                  <a:pt x="8640960" y="2000422"/>
                </a:lnTo>
                <a:lnTo>
                  <a:pt x="8209646" y="2250584"/>
                </a:lnTo>
                <a:lnTo>
                  <a:pt x="8640960" y="2500746"/>
                </a:lnTo>
                <a:lnTo>
                  <a:pt x="8640960" y="4752528"/>
                </a:lnTo>
                <a:lnTo>
                  <a:pt x="0" y="4752528"/>
                </a:lnTo>
                <a:lnTo>
                  <a:pt x="0" y="2500746"/>
                </a:lnTo>
                <a:lnTo>
                  <a:pt x="431314" y="2250584"/>
                </a:lnTo>
                <a:lnTo>
                  <a:pt x="0" y="2000422"/>
                </a:lnTo>
                <a:close/>
              </a:path>
            </a:pathLst>
          </a:custGeom>
          <a:solidFill>
            <a:schemeClr val="bg1">
              <a:alpha val="86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96252" y="2097200"/>
            <a:ext cx="9599817" cy="2688299"/>
          </a:xfrm>
          <a:prstGeom prst="rect">
            <a:avLst/>
          </a:prstGeom>
          <a:solidFill>
            <a:schemeClr val="tx1">
              <a:lumMod val="75000"/>
              <a:lumOff val="25000"/>
              <a:alpha val="3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2352232" y="2887439"/>
            <a:ext cx="8042977" cy="1083123"/>
            <a:chOff x="2229440" y="1946275"/>
            <a:chExt cx="6033018" cy="812342"/>
          </a:xfrm>
        </p:grpSpPr>
        <p:sp>
          <p:nvSpPr>
            <p:cNvPr id="2" name="矩形 1"/>
            <p:cNvSpPr/>
            <p:nvPr/>
          </p:nvSpPr>
          <p:spPr>
            <a:xfrm>
              <a:off x="2229440" y="1946275"/>
              <a:ext cx="812342" cy="81234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01</a:t>
              </a:r>
              <a:endParaRPr lang="zh-CN" altLang="en-US" sz="3200" b="1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203848" y="2023154"/>
              <a:ext cx="1633396" cy="252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charset="-122"/>
                  <a:cs typeface="Aparajita" panose="020B0604020202020204" pitchFamily="34" charset="0"/>
                  <a:sym typeface="+mn-ea"/>
                </a:rPr>
                <a:t>人才库的建立方法</a:t>
              </a: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203848" y="2352445"/>
              <a:ext cx="5058610" cy="293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明确需求、寻找人才、分类信息、分类培养、运营维护   </a:t>
              </a:r>
              <a:endParaRPr lang="en-US" altLang="zh-CN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323">
        <p14:prism/>
      </p:transition>
    </mc:Choice>
    <mc:Fallback xmlns="">
      <p:transition spd="slow" advTm="23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-6801" y="260648"/>
            <a:ext cx="3082925" cy="576064"/>
            <a:chOff x="3563888" y="1131590"/>
            <a:chExt cx="2312496" cy="432048"/>
          </a:xfrm>
        </p:grpSpPr>
        <p:sp>
          <p:nvSpPr>
            <p:cNvPr id="10" name="TextBox 9"/>
            <p:cNvSpPr txBox="1"/>
            <p:nvPr/>
          </p:nvSpPr>
          <p:spPr>
            <a:xfrm>
              <a:off x="3923980" y="1220649"/>
              <a:ext cx="1952404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人才库的建立方法</a:t>
              </a:r>
              <a:r>
                <a:rPr lang="zh-CN" altLang="en-US" sz="1800" b="1"/>
                <a:t>  </a:t>
              </a:r>
              <a:endParaRPr lang="zh-CN" altLang="en-US" sz="1800" b="1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sp>
        <p:nvSpPr>
          <p:cNvPr id="5" name="TextBox 9"/>
          <p:cNvSpPr txBox="1"/>
          <p:nvPr/>
        </p:nvSpPr>
        <p:spPr>
          <a:xfrm>
            <a:off x="677583" y="1292603"/>
            <a:ext cx="219329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ctr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</a:rPr>
              <a:t>明确人才库的需求</a:t>
            </a:r>
            <a:endParaRPr lang="id-ID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1547495" y="2408555"/>
            <a:ext cx="2645410" cy="3481070"/>
          </a:xfrm>
          <a:prstGeom prst="round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 algn="l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zh-CN">
                <a:solidFill>
                  <a:schemeClr val="tx1"/>
                </a:solidFill>
              </a:rPr>
              <a:t>流动性大</a:t>
            </a:r>
          </a:p>
          <a:p>
            <a:pPr marL="285750" indent="-285750" algn="l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zh-CN">
                <a:solidFill>
                  <a:schemeClr val="tx1"/>
                </a:solidFill>
              </a:rPr>
              <a:t>市场稀缺</a:t>
            </a:r>
          </a:p>
          <a:p>
            <a:pPr marL="285750" indent="-285750" algn="l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zh-CN">
                <a:solidFill>
                  <a:schemeClr val="tx1"/>
                </a:solidFill>
              </a:rPr>
              <a:t>关键核心</a:t>
            </a:r>
          </a:p>
        </p:txBody>
      </p:sp>
      <p:sp>
        <p:nvSpPr>
          <p:cNvPr id="19" name="圆角矩形 18"/>
          <p:cNvSpPr/>
          <p:nvPr/>
        </p:nvSpPr>
        <p:spPr>
          <a:xfrm>
            <a:off x="2127885" y="2082165"/>
            <a:ext cx="1484630" cy="57023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>
                <a:solidFill>
                  <a:schemeClr val="tx1"/>
                </a:solidFill>
              </a:rPr>
              <a:t>确定储备岗位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4763770" y="-28575"/>
            <a:ext cx="7428230" cy="6913880"/>
            <a:chOff x="7502" y="-45"/>
            <a:chExt cx="11698" cy="10888"/>
          </a:xfrm>
        </p:grpSpPr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02" y="-45"/>
              <a:ext cx="11698" cy="10889"/>
            </a:xfrm>
            <a:prstGeom prst="rect">
              <a:avLst/>
            </a:prstGeom>
          </p:spPr>
        </p:pic>
        <p:sp>
          <p:nvSpPr>
            <p:cNvPr id="41" name="任意多边形 40"/>
            <p:cNvSpPr/>
            <p:nvPr/>
          </p:nvSpPr>
          <p:spPr>
            <a:xfrm>
              <a:off x="16494" y="410"/>
              <a:ext cx="1983" cy="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83" h="2000">
                  <a:moveTo>
                    <a:pt x="0" y="0"/>
                  </a:moveTo>
                  <a:lnTo>
                    <a:pt x="1983" y="0"/>
                  </a:lnTo>
                  <a:lnTo>
                    <a:pt x="1983" y="2000"/>
                  </a:lnTo>
                  <a:lnTo>
                    <a:pt x="1304" y="2000"/>
                  </a:lnTo>
                  <a:lnTo>
                    <a:pt x="0" y="69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剪去单角的矩形 21"/>
            <p:cNvSpPr/>
            <p:nvPr/>
          </p:nvSpPr>
          <p:spPr>
            <a:xfrm>
              <a:off x="7891" y="306"/>
              <a:ext cx="10887" cy="10188"/>
            </a:xfrm>
            <a:prstGeom prst="snip1Rect">
              <a:avLst>
                <a:gd name="adj" fmla="val 30084"/>
              </a:avLst>
            </a:prstGeom>
            <a:solidFill>
              <a:schemeClr val="bg1">
                <a:alpha val="66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/>
          </p:nvSpPr>
          <p:spPr>
            <a:xfrm>
              <a:off x="16694" y="610"/>
              <a:ext cx="1983" cy="2000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83" h="2000">
                  <a:moveTo>
                    <a:pt x="0" y="0"/>
                  </a:moveTo>
                  <a:lnTo>
                    <a:pt x="1983" y="0"/>
                  </a:lnTo>
                  <a:lnTo>
                    <a:pt x="1983" y="2000"/>
                  </a:lnTo>
                  <a:lnTo>
                    <a:pt x="1304" y="2000"/>
                  </a:lnTo>
                  <a:lnTo>
                    <a:pt x="0" y="69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5" name="TextBox 5"/>
            <p:cNvSpPr txBox="1"/>
            <p:nvPr/>
          </p:nvSpPr>
          <p:spPr>
            <a:xfrm>
              <a:off x="17137" y="1177"/>
              <a:ext cx="109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b="1" dirty="0">
                  <a:solidFill>
                    <a:schemeClr val="bg1"/>
                  </a:solidFill>
                </a:rPr>
                <a:t>需求</a:t>
              </a:r>
            </a:p>
          </p:txBody>
        </p:sp>
      </p:grpSp>
      <p:cxnSp>
        <p:nvCxnSpPr>
          <p:cNvPr id="20" name="肘形连接符 19"/>
          <p:cNvCxnSpPr/>
          <p:nvPr/>
        </p:nvCxnSpPr>
        <p:spPr>
          <a:xfrm>
            <a:off x="3075940" y="3094990"/>
            <a:ext cx="5880100" cy="865505"/>
          </a:xfrm>
          <a:prstGeom prst="bentConnector3">
            <a:avLst>
              <a:gd name="adj1" fmla="val 2610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224145" y="3439160"/>
            <a:ext cx="3559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tx1"/>
                </a:solidFill>
              </a:rPr>
              <a:t>现有人员数量较多流失率较高</a:t>
            </a:r>
          </a:p>
        </p:txBody>
      </p:sp>
      <p:sp>
        <p:nvSpPr>
          <p:cNvPr id="42" name="任意多边形 41"/>
          <p:cNvSpPr/>
          <p:nvPr/>
        </p:nvSpPr>
        <p:spPr>
          <a:xfrm>
            <a:off x="9975630" y="175897"/>
            <a:ext cx="1948716" cy="19487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9" h="3069">
                <a:moveTo>
                  <a:pt x="3069" y="3069"/>
                </a:moveTo>
                <a:lnTo>
                  <a:pt x="156" y="2913"/>
                </a:lnTo>
                <a:lnTo>
                  <a:pt x="0" y="0"/>
                </a:lnTo>
                <a:lnTo>
                  <a:pt x="784" y="784"/>
                </a:lnTo>
                <a:lnTo>
                  <a:pt x="784" y="2088"/>
                </a:lnTo>
                <a:lnTo>
                  <a:pt x="2088" y="2088"/>
                </a:lnTo>
                <a:lnTo>
                  <a:pt x="3069" y="3069"/>
                </a:lnTo>
                <a:close/>
              </a:path>
            </a:pathLst>
          </a:custGeom>
          <a:solidFill>
            <a:schemeClr val="bg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473690" y="673957"/>
            <a:ext cx="827818" cy="82781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04" h="1304">
                <a:moveTo>
                  <a:pt x="0" y="1304"/>
                </a:moveTo>
                <a:lnTo>
                  <a:pt x="0" y="0"/>
                </a:lnTo>
                <a:lnTo>
                  <a:pt x="1304" y="1304"/>
                </a:lnTo>
                <a:lnTo>
                  <a:pt x="0" y="1304"/>
                </a:lnTo>
                <a:close/>
              </a:path>
            </a:pathLst>
          </a:custGeom>
          <a:solidFill>
            <a:schemeClr val="bg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7" name="TextBox 6"/>
          <p:cNvSpPr txBox="1"/>
          <p:nvPr/>
        </p:nvSpPr>
        <p:spPr>
          <a:xfrm>
            <a:off x="5303118" y="813099"/>
            <a:ext cx="39771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pc="3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</a:rPr>
              <a:t>您的内容打在这里，或者通过复制您的文本后，在此框中选择粘贴。</a:t>
            </a:r>
            <a:endParaRPr lang="zh-CN" altLang="en-US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4973">
        <p14:prism/>
      </p:transition>
    </mc:Choice>
    <mc:Fallback xmlns="">
      <p:transition spd="slow" advTm="49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023620" y="1845945"/>
            <a:ext cx="337185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</a:rPr>
              <a:t>例：</a:t>
            </a:r>
            <a:r>
              <a:rPr lang="zh-CN" altLang="en-US" sz="1400">
                <a:sym typeface="+mn-ea"/>
              </a:rPr>
              <a:t>你所在的是一家100人左右规模，初创1年的互联网公司，主要业务方向是大数据软件开发。去年中层以下职位全年累计离职35人，分别为：</a:t>
            </a:r>
          </a:p>
          <a:p>
            <a:pPr>
              <a:lnSpc>
                <a:spcPct val="150000"/>
              </a:lnSpc>
            </a:pPr>
            <a:endParaRPr lang="zh-CN" altLang="en-US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JAVA开发工程师8人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大数据开发工程师6人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销售经理8人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售后技术工程师4人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客服4人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测试工程师4人</a:t>
            </a:r>
            <a:endParaRPr lang="zh-CN" altLang="en-US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出纳1人</a:t>
            </a:r>
            <a:endParaRPr lang="zh-CN" altLang="en-US" sz="1400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55444" y="5252430"/>
            <a:ext cx="29946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  <a:sym typeface="+mn-ea"/>
              </a:rPr>
              <a:t>哪些职位属于流动性大的职位？</a:t>
            </a:r>
            <a:endParaRPr lang="zh-CN" altLang="en-US" sz="1400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1400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69182" y="1340775"/>
            <a:ext cx="207264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明确人才库需求</a:t>
            </a:r>
            <a:endParaRPr lang="zh-CN" altLang="en-US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55106" y="4712866"/>
            <a:ext cx="77089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l"/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思考</a:t>
            </a:r>
            <a:endParaRPr lang="id-ID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-6801" y="260648"/>
            <a:ext cx="3524180" cy="576064"/>
            <a:chOff x="3563888" y="1131590"/>
            <a:chExt cx="2643480" cy="432048"/>
          </a:xfrm>
        </p:grpSpPr>
        <p:sp>
          <p:nvSpPr>
            <p:cNvPr id="18" name="TextBox 17"/>
            <p:cNvSpPr txBox="1"/>
            <p:nvPr/>
          </p:nvSpPr>
          <p:spPr>
            <a:xfrm>
              <a:off x="3923928" y="1220656"/>
              <a:ext cx="2283440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人才库的建立方法（续</a:t>
              </a:r>
              <a:r>
                <a:rPr lang="en-US" altLang="zh-CN" b="1">
                  <a:sym typeface="+mn-ea"/>
                </a:rPr>
                <a:t>1</a:t>
              </a:r>
              <a:r>
                <a:rPr lang="zh-CN" altLang="en-US" b="1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86885" y="-635"/>
            <a:ext cx="4573270" cy="6858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587">
        <p14:prism/>
      </p:transition>
    </mc:Choice>
    <mc:Fallback xmlns="">
      <p:transition spd="slow" advTm="25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726180" y="4818380"/>
            <a:ext cx="1449070" cy="202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fontAlgn="auto">
              <a:lnSpc>
                <a:spcPct val="150000"/>
              </a:lnSpc>
              <a:spcBef>
                <a:spcPts val="1200"/>
              </a:spcBef>
              <a:buFont typeface="Wingdings" panose="05000000000000000000" charset="0"/>
              <a:buChar char="n"/>
            </a:pPr>
            <a:endParaRPr lang="zh-CN" altLang="en-US" sz="1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  <a:sym typeface="+mn-ea"/>
            </a:endParaRPr>
          </a:p>
          <a:p>
            <a:pPr marL="285750" indent="-285750" algn="l" fontAlgn="auto">
              <a:lnSpc>
                <a:spcPct val="150000"/>
              </a:lnSpc>
              <a:spcBef>
                <a:spcPts val="1200"/>
              </a:spcBef>
              <a:buFont typeface="Wingdings" panose="05000000000000000000" charset="0"/>
              <a:buChar char="n"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  <a:sym typeface="+mn-ea"/>
              </a:rPr>
              <a:t>招聘选拔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  <a:p>
            <a:pPr marL="285750" indent="-285750" algn="l" fontAlgn="auto">
              <a:lnSpc>
                <a:spcPct val="150000"/>
              </a:lnSpc>
              <a:spcBef>
                <a:spcPts val="1200"/>
              </a:spcBef>
              <a:buFont typeface="Wingdings" panose="05000000000000000000" charset="0"/>
              <a:buChar char="n"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  <a:sym typeface="+mn-ea"/>
              </a:rPr>
              <a:t>人才推荐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  <a:p>
            <a:pPr marL="285750" indent="-285750" algn="l" fontAlgn="auto">
              <a:lnSpc>
                <a:spcPct val="150000"/>
              </a:lnSpc>
              <a:spcBef>
                <a:spcPts val="1200"/>
              </a:spcBef>
              <a:buFont typeface="Wingdings" panose="05000000000000000000" charset="0"/>
              <a:buChar char="n"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  <a:sym typeface="+mn-ea"/>
              </a:rPr>
              <a:t>Mapping</a:t>
            </a:r>
            <a:endParaRPr lang="en-US" altLang="zh-CN" sz="1400">
              <a:solidFill>
                <a:schemeClr val="tx1"/>
              </a:solidFill>
            </a:endParaRPr>
          </a:p>
          <a:p>
            <a:pPr marL="285750" indent="-285750" algn="l" fontAlgn="auto">
              <a:lnSpc>
                <a:spcPct val="150000"/>
              </a:lnSpc>
              <a:spcBef>
                <a:spcPts val="1200"/>
              </a:spcBef>
              <a:buFont typeface="Wingdings" panose="05000000000000000000" charset="0"/>
              <a:buChar char="n"/>
            </a:pPr>
            <a:endParaRPr lang="zh-CN" altLang="en-US" sz="1400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26180" y="4432300"/>
            <a:ext cx="11195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1F497D"/>
                </a:solidFill>
              </a:rPr>
              <a:t>外部人才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84490" y="2894965"/>
            <a:ext cx="1363345" cy="1068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spcBef>
                <a:spcPts val="1200"/>
              </a:spcBef>
              <a:buClrTx/>
              <a:buSzTx/>
              <a:buFont typeface="Wingdings" panose="05000000000000000000" charset="0"/>
              <a:buChar char="n"/>
            </a:pPr>
            <a:endParaRPr lang="zh-CN" altLang="en-US" sz="1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  <a:sym typeface="+mn-ea"/>
            </a:endParaRPr>
          </a:p>
          <a:p>
            <a:pPr marL="285750" indent="-285750" algn="l">
              <a:lnSpc>
                <a:spcPct val="150000"/>
              </a:lnSpc>
              <a:spcBef>
                <a:spcPts val="1200"/>
              </a:spcBef>
              <a:buClrTx/>
              <a:buSzTx/>
              <a:buFont typeface="Wingdings" panose="05000000000000000000" charset="0"/>
              <a:buChar char="n"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  <a:sym typeface="+mn-ea"/>
              </a:rPr>
              <a:t>在职人员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  <a:p>
            <a:pPr marL="285750" indent="-285750" algn="l">
              <a:lnSpc>
                <a:spcPct val="150000"/>
              </a:lnSpc>
              <a:spcBef>
                <a:spcPts val="1200"/>
              </a:spcBef>
              <a:buClrTx/>
              <a:buSzTx/>
              <a:buFont typeface="Wingdings" panose="05000000000000000000" charset="0"/>
              <a:buChar char="n"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Open Sans" pitchFamily="34" charset="0"/>
                <a:sym typeface="+mn-ea"/>
              </a:rPr>
              <a:t>离职人员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Open Sans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984490" y="2506345"/>
            <a:ext cx="10026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1F497D"/>
                </a:solidFill>
                <a:sym typeface="+mn-ea"/>
              </a:rPr>
              <a:t>内部人才</a:t>
            </a:r>
            <a:endParaRPr lang="zh-CN" altLang="en-US" sz="1600" b="1" dirty="0">
              <a:solidFill>
                <a:srgbClr val="1F497D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-6801" y="260648"/>
            <a:ext cx="3524180" cy="576064"/>
            <a:chOff x="3563888" y="1131590"/>
            <a:chExt cx="2643480" cy="432048"/>
          </a:xfrm>
        </p:grpSpPr>
        <p:sp>
          <p:nvSpPr>
            <p:cNvPr id="12" name="TextBox 11"/>
            <p:cNvSpPr txBox="1"/>
            <p:nvPr/>
          </p:nvSpPr>
          <p:spPr>
            <a:xfrm>
              <a:off x="3923928" y="1220656"/>
              <a:ext cx="2283440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人才库的建立方法（续</a:t>
              </a:r>
              <a:r>
                <a:rPr lang="en-US" altLang="zh-CN" b="1">
                  <a:sym typeface="+mn-ea"/>
                </a:rPr>
                <a:t>2</a:t>
              </a:r>
              <a:r>
                <a:rPr lang="zh-CN" altLang="en-US" b="1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69182" y="1340775"/>
            <a:ext cx="186944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寻找储备人才</a:t>
            </a:r>
            <a:endParaRPr lang="zh-CN" altLang="en-US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595" y="2419350"/>
            <a:ext cx="2860675" cy="19545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650" y="-13335"/>
            <a:ext cx="3522345" cy="2432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73">
        <p14:prism/>
      </p:transition>
    </mc:Choice>
    <mc:Fallback xmlns="">
      <p:transition spd="slow" advTm="30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6801" y="260648"/>
            <a:ext cx="3524181" cy="576064"/>
            <a:chOff x="3563888" y="1131590"/>
            <a:chExt cx="2643481" cy="432048"/>
          </a:xfrm>
        </p:grpSpPr>
        <p:sp>
          <p:nvSpPr>
            <p:cNvPr id="12" name="TextBox 11"/>
            <p:cNvSpPr txBox="1"/>
            <p:nvPr/>
          </p:nvSpPr>
          <p:spPr>
            <a:xfrm>
              <a:off x="3923928" y="1220656"/>
              <a:ext cx="2283441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人才库的建立方法（续</a:t>
              </a:r>
              <a:r>
                <a:rPr lang="en-US" altLang="zh-CN" b="1">
                  <a:sym typeface="+mn-ea"/>
                </a:rPr>
                <a:t>3</a:t>
              </a:r>
              <a:r>
                <a:rPr lang="zh-CN" altLang="en-US" b="1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69182" y="1340775"/>
            <a:ext cx="302260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寻找储备人才 </a:t>
            </a:r>
            <a:r>
              <a:rPr lang="en-US" altLang="zh-CN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— </a:t>
            </a: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招聘选拔</a:t>
            </a:r>
            <a:endParaRPr lang="zh-CN" altLang="en-US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91590" y="5351145"/>
            <a:ext cx="3840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  <a:sym typeface="+mn-ea"/>
              </a:rPr>
              <a:t>招聘选拔中企业认为合适的候选人。</a:t>
            </a:r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98796" y="2354693"/>
            <a:ext cx="2148103" cy="2148103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 w="127000">
            <a:solidFill>
              <a:srgbClr val="BEBEBE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候选人放弃</a:t>
            </a:r>
            <a:r>
              <a:rPr lang="en-US" altLang="zh-CN" sz="1600" dirty="0">
                <a:solidFill>
                  <a:schemeClr val="tx1"/>
                </a:solidFill>
                <a:latin typeface="+mj-ea"/>
                <a:ea typeface="+mj-ea"/>
              </a:rPr>
              <a:t>offer</a:t>
            </a:r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原因</a:t>
            </a:r>
          </a:p>
        </p:txBody>
      </p:sp>
      <p:sp>
        <p:nvSpPr>
          <p:cNvPr id="25" name="矩形: 圆角 27"/>
          <p:cNvSpPr/>
          <p:nvPr/>
        </p:nvSpPr>
        <p:spPr>
          <a:xfrm>
            <a:off x="6585585" y="1950085"/>
            <a:ext cx="2376170" cy="498475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>
                <a:solidFill>
                  <a:schemeClr val="tx1"/>
                </a:solidFill>
                <a:latin typeface="+mj-ea"/>
                <a:ea typeface="+mj-ea"/>
              </a:rPr>
              <a:t>薪资不符合期待</a:t>
            </a:r>
            <a:endParaRPr lang="zh-CN" altLang="en-US" sz="1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4" name="矩形: 圆角 28"/>
          <p:cNvSpPr/>
          <p:nvPr/>
        </p:nvSpPr>
        <p:spPr>
          <a:xfrm>
            <a:off x="6585669" y="2565789"/>
            <a:ext cx="2376000" cy="4968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职级不符合期待</a:t>
            </a:r>
          </a:p>
        </p:txBody>
      </p:sp>
      <p:sp>
        <p:nvSpPr>
          <p:cNvPr id="35" name="矩形: 圆角 29"/>
          <p:cNvSpPr/>
          <p:nvPr/>
        </p:nvSpPr>
        <p:spPr>
          <a:xfrm>
            <a:off x="6585669" y="3180497"/>
            <a:ext cx="2376000" cy="4968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工作职责不符合期待</a:t>
            </a:r>
          </a:p>
        </p:txBody>
      </p:sp>
      <p:sp>
        <p:nvSpPr>
          <p:cNvPr id="41" name="矩形: 圆角 27"/>
          <p:cNvSpPr/>
          <p:nvPr/>
        </p:nvSpPr>
        <p:spPr>
          <a:xfrm>
            <a:off x="6585669" y="4408725"/>
            <a:ext cx="2376000" cy="4968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工作时间</a:t>
            </a:r>
          </a:p>
        </p:txBody>
      </p:sp>
      <p:sp>
        <p:nvSpPr>
          <p:cNvPr id="43" name="矩形: 圆角 28"/>
          <p:cNvSpPr/>
          <p:nvPr/>
        </p:nvSpPr>
        <p:spPr>
          <a:xfrm>
            <a:off x="6585669" y="3794514"/>
            <a:ext cx="2376000" cy="4968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工作地点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4046855" y="2199005"/>
            <a:ext cx="2243455" cy="2458720"/>
            <a:chOff x="5656" y="3463"/>
            <a:chExt cx="1948" cy="3872"/>
          </a:xfrm>
        </p:grpSpPr>
        <p:grpSp>
          <p:nvGrpSpPr>
            <p:cNvPr id="5" name="组合 4"/>
            <p:cNvGrpSpPr/>
            <p:nvPr/>
          </p:nvGrpSpPr>
          <p:grpSpPr>
            <a:xfrm>
              <a:off x="5656" y="3463"/>
              <a:ext cx="1947" cy="3872"/>
              <a:chOff x="3814587" y="2746885"/>
              <a:chExt cx="1787927" cy="2458458"/>
            </a:xfrm>
          </p:grpSpPr>
          <p:cxnSp>
            <p:nvCxnSpPr>
              <p:cNvPr id="14" name="直接连接符 13"/>
              <p:cNvCxnSpPr/>
              <p:nvPr/>
            </p:nvCxnSpPr>
            <p:spPr>
              <a:xfrm flipV="1">
                <a:off x="3814587" y="3976908"/>
                <a:ext cx="1787927" cy="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4739754" y="2748473"/>
                <a:ext cx="0" cy="245687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4739754" y="2746885"/>
                <a:ext cx="862760" cy="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4739754" y="5204832"/>
                <a:ext cx="862760" cy="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直接连接符 43"/>
            <p:cNvCxnSpPr/>
            <p:nvPr/>
          </p:nvCxnSpPr>
          <p:spPr>
            <a:xfrm>
              <a:off x="6664" y="4432"/>
              <a:ext cx="94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6664" y="6367"/>
              <a:ext cx="94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73">
        <p14:prism/>
      </p:transition>
    </mc:Choice>
    <mc:Fallback xmlns="">
      <p:transition spd="slow" advTm="30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decel="4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" grpId="0"/>
      <p:bldP spid="3" grpId="0" bldLvl="0" animBg="1"/>
      <p:bldP spid="3" grpId="1" bldLvl="0" animBg="1"/>
      <p:bldP spid="25" grpId="0" bldLvl="0" animBg="1"/>
      <p:bldP spid="34" grpId="0" bldLvl="0" animBg="1"/>
      <p:bldP spid="35" grpId="0" bldLvl="0" animBg="1"/>
      <p:bldP spid="41" grpId="0" bldLvl="0" animBg="1"/>
      <p:bldP spid="4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6801" y="260648"/>
            <a:ext cx="3524181" cy="576064"/>
            <a:chOff x="3563888" y="1131590"/>
            <a:chExt cx="2643481" cy="432048"/>
          </a:xfrm>
        </p:grpSpPr>
        <p:sp>
          <p:nvSpPr>
            <p:cNvPr id="12" name="TextBox 11"/>
            <p:cNvSpPr txBox="1"/>
            <p:nvPr/>
          </p:nvSpPr>
          <p:spPr>
            <a:xfrm>
              <a:off x="3923928" y="1220656"/>
              <a:ext cx="2283441" cy="276225"/>
            </a:xfrm>
            <a:prstGeom prst="rect">
              <a:avLst/>
            </a:prstGeom>
            <a:noFill/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800" b="1" dirty="0"/>
                <a:t>  </a:t>
              </a:r>
              <a:r>
                <a:rPr lang="zh-CN" altLang="en-US" b="1">
                  <a:sym typeface="+mn-ea"/>
                </a:rPr>
                <a:t>人才库的建立方法（续</a:t>
              </a:r>
              <a:r>
                <a:rPr lang="en-US" altLang="zh-CN" b="1">
                  <a:sym typeface="+mn-ea"/>
                </a:rPr>
                <a:t>4</a:t>
              </a:r>
              <a:r>
                <a:rPr lang="zh-CN" altLang="en-US" b="1">
                  <a:sym typeface="+mn-ea"/>
                </a:rPr>
                <a:t>）</a:t>
              </a:r>
              <a:r>
                <a:rPr lang="zh-CN" altLang="en-US" sz="1800" b="1" dirty="0"/>
                <a:t> 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563888" y="1131590"/>
              <a:ext cx="432048" cy="43204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00" b="1" dirty="0"/>
                <a:t>01</a:t>
              </a:r>
              <a:endParaRPr lang="zh-CN" altLang="en-US" sz="1300" b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569182" y="1340775"/>
            <a:ext cx="3022600" cy="427355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marL="285750" indent="-285750" algn="l"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寻找储备人才 </a:t>
            </a:r>
            <a:r>
              <a:rPr lang="en-US" altLang="zh-CN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— </a:t>
            </a: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charset="-122"/>
                <a:cs typeface="Aparajita" panose="020B0604020202020204" pitchFamily="34" charset="0"/>
                <a:sym typeface="+mn-ea"/>
              </a:rPr>
              <a:t>人才推荐</a:t>
            </a:r>
            <a:endParaRPr lang="zh-CN" altLang="en-US" sz="1600" b="1" dirty="0">
              <a:solidFill>
                <a:schemeClr val="tx2"/>
              </a:solidFill>
              <a:latin typeface="微软雅黑" panose="020B0503020204020204" charset="-122"/>
              <a:cs typeface="Aparajita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67130" y="5445760"/>
            <a:ext cx="3611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indent="0">
              <a:buNone/>
            </a:pPr>
            <a:r>
              <a:rPr lang="zh-CN" altLang="en-US">
                <a:solidFill>
                  <a:srgbClr val="FF0000"/>
                </a:solidFill>
                <a:sym typeface="+mn-ea"/>
              </a:rPr>
              <a:t>需要注意猎头推荐的服务有效期。</a:t>
            </a:r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98796" y="2355328"/>
            <a:ext cx="2148103" cy="2148103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 w="127000">
            <a:solidFill>
              <a:srgbClr val="BEBEBE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人才推荐</a:t>
            </a:r>
          </a:p>
        </p:txBody>
      </p:sp>
      <p:sp>
        <p:nvSpPr>
          <p:cNvPr id="25" name="矩形: 圆角 27"/>
          <p:cNvSpPr/>
          <p:nvPr/>
        </p:nvSpPr>
        <p:spPr>
          <a:xfrm>
            <a:off x="6585585" y="1880870"/>
            <a:ext cx="2376170" cy="635635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行业人脉推荐</a:t>
            </a:r>
          </a:p>
        </p:txBody>
      </p:sp>
      <p:sp>
        <p:nvSpPr>
          <p:cNvPr id="35" name="矩形: 圆角 29"/>
          <p:cNvSpPr/>
          <p:nvPr/>
        </p:nvSpPr>
        <p:spPr>
          <a:xfrm>
            <a:off x="6585669" y="3110012"/>
            <a:ext cx="2376000" cy="6372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猎头推荐</a:t>
            </a:r>
          </a:p>
        </p:txBody>
      </p:sp>
      <p:sp>
        <p:nvSpPr>
          <p:cNvPr id="41" name="矩形: 圆角 27"/>
          <p:cNvSpPr/>
          <p:nvPr/>
        </p:nvSpPr>
        <p:spPr>
          <a:xfrm>
            <a:off x="6585669" y="4338875"/>
            <a:ext cx="2376000" cy="637200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BEBEBE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600" dirty="0">
                <a:solidFill>
                  <a:schemeClr val="tx1"/>
                </a:solidFill>
                <a:latin typeface="+mj-ea"/>
                <a:ea typeface="+mj-ea"/>
              </a:rPr>
              <a:t>内部推荐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4046855" y="2199005"/>
            <a:ext cx="2242185" cy="2458720"/>
            <a:chOff x="3814587" y="2746885"/>
            <a:chExt cx="1787927" cy="2458458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3814587" y="3976908"/>
              <a:ext cx="1787927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4739754" y="2748473"/>
              <a:ext cx="0" cy="245687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4739754" y="2746885"/>
              <a:ext cx="862760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4739754" y="5204832"/>
              <a:ext cx="862760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73">
        <p14:prism/>
      </p:transition>
    </mc:Choice>
    <mc:Fallback xmlns="">
      <p:transition spd="slow" advTm="30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decel="4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" grpId="0"/>
      <p:bldP spid="8" grpId="0" bldLvl="0" animBg="1"/>
      <p:bldP spid="8" grpId="1" bldLvl="0" animBg="1"/>
      <p:bldP spid="25" grpId="0" bldLvl="0" animBg="1"/>
      <p:bldP spid="35" grpId="0" bldLvl="0" animBg="1"/>
      <p:bldP spid="41" grpId="0" bldLvl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209a5d94-da59-4d3e-85e1-f97674c419d3}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d870b9e1-d448-466e-9037-0e6caa9f8f64}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938a69e-77d5-4645-86ad-76026f0de363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209a5d94-da59-4d3e-85e1-f97674c419d3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938a69e-77d5-4645-86ad-76026f0de363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微软雅黑 Light"/>
        <a:ea typeface="微软雅黑 Light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1128</Words>
  <Application>Microsoft Macintosh PowerPoint</Application>
  <PresentationFormat>宽屏</PresentationFormat>
  <Paragraphs>295</Paragraphs>
  <Slides>20</Slides>
  <Notes>20</Notes>
  <HiddenSlides>0</HiddenSlides>
  <MMClips>2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3" baseType="lpstr">
      <vt:lpstr>Batang</vt:lpstr>
      <vt:lpstr>微软雅黑</vt:lpstr>
      <vt:lpstr>Aparajita</vt:lpstr>
      <vt:lpstr>方正兰亭粗黑简体</vt:lpstr>
      <vt:lpstr>汉仪大圣体简</vt:lpstr>
      <vt:lpstr>Open Sans</vt:lpstr>
      <vt:lpstr>Wingdings</vt:lpstr>
      <vt:lpstr>Arial</vt:lpstr>
      <vt:lpstr>方正字迹-四海行书简体</vt:lpstr>
      <vt:lpstr>方正兰亭细黑_GBK</vt:lpstr>
      <vt:lpstr>微软雅黑 Light</vt:lpstr>
      <vt:lpstr>Office 主题​​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Microsoft Office 用户</cp:lastModifiedBy>
  <cp:revision>39</cp:revision>
  <dcterms:created xsi:type="dcterms:W3CDTF">2019-06-19T02:08:00Z</dcterms:created>
  <dcterms:modified xsi:type="dcterms:W3CDTF">2020-09-01T12:16:45Z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2052-11.1.0.9145</vt:lpwstr>
  </property>
</Properties>
</file>